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4" r:id="rId2"/>
  </p:sldMasterIdLst>
  <p:notesMasterIdLst>
    <p:notesMasterId r:id="rId32"/>
  </p:notesMasterIdLst>
  <p:sldIdLst>
    <p:sldId id="256" r:id="rId3"/>
    <p:sldId id="286" r:id="rId4"/>
    <p:sldId id="287" r:id="rId5"/>
    <p:sldId id="288" r:id="rId6"/>
    <p:sldId id="289" r:id="rId7"/>
    <p:sldId id="290" r:id="rId8"/>
    <p:sldId id="291" r:id="rId9"/>
    <p:sldId id="292" r:id="rId10"/>
    <p:sldId id="293" r:id="rId11"/>
    <p:sldId id="294" r:id="rId12"/>
    <p:sldId id="295" r:id="rId13"/>
    <p:sldId id="296" r:id="rId14"/>
    <p:sldId id="297" r:id="rId15"/>
    <p:sldId id="298" r:id="rId16"/>
    <p:sldId id="299" r:id="rId17"/>
    <p:sldId id="300" r:id="rId18"/>
    <p:sldId id="301" r:id="rId19"/>
    <p:sldId id="302" r:id="rId20"/>
    <p:sldId id="303" r:id="rId21"/>
    <p:sldId id="304" r:id="rId22"/>
    <p:sldId id="305" r:id="rId23"/>
    <p:sldId id="306" r:id="rId24"/>
    <p:sldId id="309" r:id="rId25"/>
    <p:sldId id="310" r:id="rId26"/>
    <p:sldId id="311" r:id="rId27"/>
    <p:sldId id="313" r:id="rId28"/>
    <p:sldId id="312" r:id="rId29"/>
    <p:sldId id="315" r:id="rId30"/>
    <p:sldId id="316"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2" autoAdjust="0"/>
    <p:restoredTop sz="87753" autoAdjust="0"/>
  </p:normalViewPr>
  <p:slideViewPr>
    <p:cSldViewPr snapToGrid="0" showGuides="1">
      <p:cViewPr varScale="1">
        <p:scale>
          <a:sx n="61" d="100"/>
          <a:sy n="61" d="100"/>
        </p:scale>
        <p:origin x="13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BA307F-B3AA-412B-BB9C-A2E3994A6FF0}" type="datetimeFigureOut">
              <a:rPr lang="en-US" smtClean="0"/>
              <a:t>4/15/2020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82E509-7E70-4A43-97B7-6FC7BE45A8ED}" type="slidenum">
              <a:rPr lang="en-US" smtClean="0"/>
              <a:t>‹#›</a:t>
            </a:fld>
            <a:endParaRPr lang="en-US"/>
          </a:p>
        </p:txBody>
      </p:sp>
    </p:spTree>
    <p:extLst>
      <p:ext uri="{BB962C8B-B14F-4D97-AF65-F5344CB8AC3E}">
        <p14:creationId xmlns:p14="http://schemas.microsoft.com/office/powerpoint/2010/main" val="37870456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82E509-7E70-4A43-97B7-6FC7BE45A8ED}" type="slidenum">
              <a:rPr lang="en-US" smtClean="0"/>
              <a:t>1</a:t>
            </a:fld>
            <a:endParaRPr lang="en-US"/>
          </a:p>
        </p:txBody>
      </p:sp>
    </p:spTree>
    <p:extLst>
      <p:ext uri="{BB962C8B-B14F-4D97-AF65-F5344CB8AC3E}">
        <p14:creationId xmlns:p14="http://schemas.microsoft.com/office/powerpoint/2010/main" val="379882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4294967295"/>
          </p:nvPr>
        </p:nvSpPr>
        <p:spPr bwMode="auto">
          <a:xfrm>
            <a:off x="4022725" y="8540750"/>
            <a:ext cx="3078163" cy="4492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i="1">
                <a:solidFill>
                  <a:schemeClr val="tx1"/>
                </a:solidFill>
                <a:latin typeface="Times New Roman" panose="02020603050405020304" pitchFamily="18" charset="0"/>
              </a:defRPr>
            </a:lvl1pPr>
            <a:lvl2pPr marL="742950" indent="-285750">
              <a:defRPr sz="2800" i="1">
                <a:solidFill>
                  <a:schemeClr val="tx1"/>
                </a:solidFill>
                <a:latin typeface="Times New Roman" panose="02020603050405020304" pitchFamily="18" charset="0"/>
              </a:defRPr>
            </a:lvl2pPr>
            <a:lvl3pPr marL="1143000" indent="-228600">
              <a:defRPr sz="2800" i="1">
                <a:solidFill>
                  <a:schemeClr val="tx1"/>
                </a:solidFill>
                <a:latin typeface="Times New Roman" panose="02020603050405020304" pitchFamily="18" charset="0"/>
              </a:defRPr>
            </a:lvl3pPr>
            <a:lvl4pPr marL="1600200" indent="-228600">
              <a:defRPr sz="2800" i="1">
                <a:solidFill>
                  <a:schemeClr val="tx1"/>
                </a:solidFill>
                <a:latin typeface="Times New Roman" panose="02020603050405020304" pitchFamily="18" charset="0"/>
              </a:defRPr>
            </a:lvl4pPr>
            <a:lvl5pPr marL="2057400" indent="-228600">
              <a:defRPr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i="1">
                <a:solidFill>
                  <a:schemeClr val="tx1"/>
                </a:solidFill>
                <a:latin typeface="Times New Roman" panose="02020603050405020304" pitchFamily="18" charset="0"/>
              </a:defRPr>
            </a:lvl9pPr>
          </a:lstStyle>
          <a:p>
            <a:pPr eaLnBrk="1" hangingPunct="1"/>
            <a:fld id="{A24BEEAB-A1A3-4F34-92FE-8029B14E8846}" type="slidenum">
              <a:rPr lang="en-US" altLang="en-US" sz="1200"/>
              <a:pPr eaLnBrk="1" hangingPunct="1"/>
              <a:t>14</a:t>
            </a:fld>
            <a:endParaRPr lang="en-US" altLang="en-US" sz="1200"/>
          </a:p>
        </p:txBody>
      </p:sp>
      <p:sp>
        <p:nvSpPr>
          <p:cNvPr id="122883" name="Rectangle 2"/>
          <p:cNvSpPr>
            <a:spLocks noChangeArrowheads="1" noTextEdit="1"/>
          </p:cNvSpPr>
          <p:nvPr>
            <p:ph type="sldImg"/>
          </p:nvPr>
        </p:nvSpPr>
        <p:spPr/>
      </p:sp>
      <p:sp>
        <p:nvSpPr>
          <p:cNvPr id="122884" name="Rectangle 3"/>
          <p:cNvSpPr>
            <a:spLocks noGrp="1" noChangeArrowheads="1"/>
          </p:cNvSpPr>
          <p:nvPr>
            <p:ph type="body" idx="1"/>
          </p:nvPr>
        </p:nvSpPr>
        <p:spPr bwMode="auto">
          <a:xfrm>
            <a:off x="709613" y="4270375"/>
            <a:ext cx="5683250" cy="40465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8390189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4294967295"/>
          </p:nvPr>
        </p:nvSpPr>
        <p:spPr bwMode="auto">
          <a:xfrm>
            <a:off x="4022725" y="8540750"/>
            <a:ext cx="3078163" cy="4492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i="1">
                <a:solidFill>
                  <a:schemeClr val="tx1"/>
                </a:solidFill>
                <a:latin typeface="Times New Roman" panose="02020603050405020304" pitchFamily="18" charset="0"/>
              </a:defRPr>
            </a:lvl1pPr>
            <a:lvl2pPr marL="742950" indent="-285750">
              <a:defRPr sz="2800" i="1">
                <a:solidFill>
                  <a:schemeClr val="tx1"/>
                </a:solidFill>
                <a:latin typeface="Times New Roman" panose="02020603050405020304" pitchFamily="18" charset="0"/>
              </a:defRPr>
            </a:lvl2pPr>
            <a:lvl3pPr marL="1143000" indent="-228600">
              <a:defRPr sz="2800" i="1">
                <a:solidFill>
                  <a:schemeClr val="tx1"/>
                </a:solidFill>
                <a:latin typeface="Times New Roman" panose="02020603050405020304" pitchFamily="18" charset="0"/>
              </a:defRPr>
            </a:lvl3pPr>
            <a:lvl4pPr marL="1600200" indent="-228600">
              <a:defRPr sz="2800" i="1">
                <a:solidFill>
                  <a:schemeClr val="tx1"/>
                </a:solidFill>
                <a:latin typeface="Times New Roman" panose="02020603050405020304" pitchFamily="18" charset="0"/>
              </a:defRPr>
            </a:lvl4pPr>
            <a:lvl5pPr marL="2057400" indent="-228600">
              <a:defRPr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i="1">
                <a:solidFill>
                  <a:schemeClr val="tx1"/>
                </a:solidFill>
                <a:latin typeface="Times New Roman" panose="02020603050405020304" pitchFamily="18" charset="0"/>
              </a:defRPr>
            </a:lvl9pPr>
          </a:lstStyle>
          <a:p>
            <a:pPr eaLnBrk="1" hangingPunct="1"/>
            <a:fld id="{59C81E24-8272-4AFF-85CB-FE6D31321A92}" type="slidenum">
              <a:rPr lang="en-US" altLang="en-US" sz="1200"/>
              <a:pPr eaLnBrk="1" hangingPunct="1"/>
              <a:t>15</a:t>
            </a:fld>
            <a:endParaRPr lang="en-US" altLang="en-US" sz="1200"/>
          </a:p>
        </p:txBody>
      </p:sp>
      <p:sp>
        <p:nvSpPr>
          <p:cNvPr id="124931" name="Rectangle 2"/>
          <p:cNvSpPr>
            <a:spLocks noChangeArrowheads="1" noTextEdit="1"/>
          </p:cNvSpPr>
          <p:nvPr>
            <p:ph type="sldImg"/>
          </p:nvPr>
        </p:nvSpPr>
        <p:spPr/>
      </p:sp>
      <p:sp>
        <p:nvSpPr>
          <p:cNvPr id="124932" name="Rectangle 3"/>
          <p:cNvSpPr>
            <a:spLocks noGrp="1" noChangeArrowheads="1"/>
          </p:cNvSpPr>
          <p:nvPr>
            <p:ph type="body" idx="1"/>
          </p:nvPr>
        </p:nvSpPr>
        <p:spPr bwMode="auto">
          <a:xfrm>
            <a:off x="709613" y="4270375"/>
            <a:ext cx="5683250" cy="40465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39182395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4294967295"/>
          </p:nvPr>
        </p:nvSpPr>
        <p:spPr bwMode="auto">
          <a:xfrm>
            <a:off x="4022725" y="8540750"/>
            <a:ext cx="3078163" cy="4492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i="1">
                <a:solidFill>
                  <a:schemeClr val="tx1"/>
                </a:solidFill>
                <a:latin typeface="Times New Roman" panose="02020603050405020304" pitchFamily="18" charset="0"/>
              </a:defRPr>
            </a:lvl1pPr>
            <a:lvl2pPr marL="742950" indent="-285750">
              <a:defRPr sz="2800" i="1">
                <a:solidFill>
                  <a:schemeClr val="tx1"/>
                </a:solidFill>
                <a:latin typeface="Times New Roman" panose="02020603050405020304" pitchFamily="18" charset="0"/>
              </a:defRPr>
            </a:lvl2pPr>
            <a:lvl3pPr marL="1143000" indent="-228600">
              <a:defRPr sz="2800" i="1">
                <a:solidFill>
                  <a:schemeClr val="tx1"/>
                </a:solidFill>
                <a:latin typeface="Times New Roman" panose="02020603050405020304" pitchFamily="18" charset="0"/>
              </a:defRPr>
            </a:lvl3pPr>
            <a:lvl4pPr marL="1600200" indent="-228600">
              <a:defRPr sz="2800" i="1">
                <a:solidFill>
                  <a:schemeClr val="tx1"/>
                </a:solidFill>
                <a:latin typeface="Times New Roman" panose="02020603050405020304" pitchFamily="18" charset="0"/>
              </a:defRPr>
            </a:lvl4pPr>
            <a:lvl5pPr marL="2057400" indent="-228600">
              <a:defRPr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i="1">
                <a:solidFill>
                  <a:schemeClr val="tx1"/>
                </a:solidFill>
                <a:latin typeface="Times New Roman" panose="02020603050405020304" pitchFamily="18" charset="0"/>
              </a:defRPr>
            </a:lvl9pPr>
          </a:lstStyle>
          <a:p>
            <a:pPr eaLnBrk="1" hangingPunct="1"/>
            <a:fld id="{D21F9B35-7AA3-48ED-917A-3030DD59A49C}" type="slidenum">
              <a:rPr lang="en-US" altLang="en-US" sz="1200"/>
              <a:pPr eaLnBrk="1" hangingPunct="1"/>
              <a:t>16</a:t>
            </a:fld>
            <a:endParaRPr lang="en-US" altLang="en-US" sz="1200"/>
          </a:p>
        </p:txBody>
      </p:sp>
      <p:sp>
        <p:nvSpPr>
          <p:cNvPr id="126979" name="Rectangle 2"/>
          <p:cNvSpPr>
            <a:spLocks noChangeArrowheads="1" noTextEdit="1"/>
          </p:cNvSpPr>
          <p:nvPr>
            <p:ph type="sldImg"/>
          </p:nvPr>
        </p:nvSpPr>
        <p:spPr/>
      </p:sp>
      <p:sp>
        <p:nvSpPr>
          <p:cNvPr id="126980" name="Rectangle 3"/>
          <p:cNvSpPr>
            <a:spLocks noGrp="1" noChangeArrowheads="1"/>
          </p:cNvSpPr>
          <p:nvPr>
            <p:ph type="body" idx="1"/>
          </p:nvPr>
        </p:nvSpPr>
        <p:spPr bwMode="auto">
          <a:xfrm>
            <a:off x="709613" y="4270375"/>
            <a:ext cx="5683250" cy="40465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3330349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4294967295"/>
          </p:nvPr>
        </p:nvSpPr>
        <p:spPr bwMode="auto">
          <a:xfrm>
            <a:off x="4022725" y="8540750"/>
            <a:ext cx="3078163" cy="4492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i="1">
                <a:solidFill>
                  <a:schemeClr val="tx1"/>
                </a:solidFill>
                <a:latin typeface="Times New Roman" panose="02020603050405020304" pitchFamily="18" charset="0"/>
              </a:defRPr>
            </a:lvl1pPr>
            <a:lvl2pPr marL="742950" indent="-285750">
              <a:defRPr sz="2800" i="1">
                <a:solidFill>
                  <a:schemeClr val="tx1"/>
                </a:solidFill>
                <a:latin typeface="Times New Roman" panose="02020603050405020304" pitchFamily="18" charset="0"/>
              </a:defRPr>
            </a:lvl2pPr>
            <a:lvl3pPr marL="1143000" indent="-228600">
              <a:defRPr sz="2800" i="1">
                <a:solidFill>
                  <a:schemeClr val="tx1"/>
                </a:solidFill>
                <a:latin typeface="Times New Roman" panose="02020603050405020304" pitchFamily="18" charset="0"/>
              </a:defRPr>
            </a:lvl3pPr>
            <a:lvl4pPr marL="1600200" indent="-228600">
              <a:defRPr sz="2800" i="1">
                <a:solidFill>
                  <a:schemeClr val="tx1"/>
                </a:solidFill>
                <a:latin typeface="Times New Roman" panose="02020603050405020304" pitchFamily="18" charset="0"/>
              </a:defRPr>
            </a:lvl4pPr>
            <a:lvl5pPr marL="2057400" indent="-228600">
              <a:defRPr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i="1">
                <a:solidFill>
                  <a:schemeClr val="tx1"/>
                </a:solidFill>
                <a:latin typeface="Times New Roman" panose="02020603050405020304" pitchFamily="18" charset="0"/>
              </a:defRPr>
            </a:lvl9pPr>
          </a:lstStyle>
          <a:p>
            <a:pPr eaLnBrk="1" hangingPunct="1"/>
            <a:fld id="{CE434BD5-CFFF-4FA5-84C1-0471759B1C6A}" type="slidenum">
              <a:rPr lang="en-US" altLang="en-US" sz="1200"/>
              <a:pPr eaLnBrk="1" hangingPunct="1"/>
              <a:t>17</a:t>
            </a:fld>
            <a:endParaRPr lang="en-US" altLang="en-US" sz="1200"/>
          </a:p>
        </p:txBody>
      </p:sp>
      <p:sp>
        <p:nvSpPr>
          <p:cNvPr id="129027" name="Rectangle 2"/>
          <p:cNvSpPr>
            <a:spLocks noChangeArrowheads="1" noTextEdit="1"/>
          </p:cNvSpPr>
          <p:nvPr>
            <p:ph type="sldImg"/>
          </p:nvPr>
        </p:nvSpPr>
        <p:spPr/>
      </p:sp>
      <p:sp>
        <p:nvSpPr>
          <p:cNvPr id="129028" name="Rectangle 3"/>
          <p:cNvSpPr>
            <a:spLocks noGrp="1" noChangeArrowheads="1"/>
          </p:cNvSpPr>
          <p:nvPr>
            <p:ph type="body" idx="1"/>
          </p:nvPr>
        </p:nvSpPr>
        <p:spPr bwMode="auto">
          <a:xfrm>
            <a:off x="709613" y="4270375"/>
            <a:ext cx="5683250" cy="40465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16969480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4294967295"/>
          </p:nvPr>
        </p:nvSpPr>
        <p:spPr bwMode="auto">
          <a:xfrm>
            <a:off x="4022725" y="8540750"/>
            <a:ext cx="3078163" cy="4492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i="1">
                <a:solidFill>
                  <a:schemeClr val="tx1"/>
                </a:solidFill>
                <a:latin typeface="Times New Roman" panose="02020603050405020304" pitchFamily="18" charset="0"/>
              </a:defRPr>
            </a:lvl1pPr>
            <a:lvl2pPr marL="742950" indent="-285750">
              <a:defRPr sz="2800" i="1">
                <a:solidFill>
                  <a:schemeClr val="tx1"/>
                </a:solidFill>
                <a:latin typeface="Times New Roman" panose="02020603050405020304" pitchFamily="18" charset="0"/>
              </a:defRPr>
            </a:lvl2pPr>
            <a:lvl3pPr marL="1143000" indent="-228600">
              <a:defRPr sz="2800" i="1">
                <a:solidFill>
                  <a:schemeClr val="tx1"/>
                </a:solidFill>
                <a:latin typeface="Times New Roman" panose="02020603050405020304" pitchFamily="18" charset="0"/>
              </a:defRPr>
            </a:lvl3pPr>
            <a:lvl4pPr marL="1600200" indent="-228600">
              <a:defRPr sz="2800" i="1">
                <a:solidFill>
                  <a:schemeClr val="tx1"/>
                </a:solidFill>
                <a:latin typeface="Times New Roman" panose="02020603050405020304" pitchFamily="18" charset="0"/>
              </a:defRPr>
            </a:lvl4pPr>
            <a:lvl5pPr marL="2057400" indent="-228600">
              <a:defRPr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i="1">
                <a:solidFill>
                  <a:schemeClr val="tx1"/>
                </a:solidFill>
                <a:latin typeface="Times New Roman" panose="02020603050405020304" pitchFamily="18" charset="0"/>
              </a:defRPr>
            </a:lvl9pPr>
          </a:lstStyle>
          <a:p>
            <a:pPr eaLnBrk="1" hangingPunct="1"/>
            <a:fld id="{FA1FC1A2-4655-4479-8F2F-BF624A08A83E}" type="slidenum">
              <a:rPr lang="en-US" altLang="en-US" sz="1200"/>
              <a:pPr eaLnBrk="1" hangingPunct="1"/>
              <a:t>18</a:t>
            </a:fld>
            <a:endParaRPr lang="en-US" altLang="en-US" sz="1200"/>
          </a:p>
        </p:txBody>
      </p:sp>
      <p:sp>
        <p:nvSpPr>
          <p:cNvPr id="131075" name="Rectangle 2"/>
          <p:cNvSpPr>
            <a:spLocks noChangeArrowheads="1" noTextEdit="1"/>
          </p:cNvSpPr>
          <p:nvPr>
            <p:ph type="sldImg"/>
          </p:nvPr>
        </p:nvSpPr>
        <p:spPr/>
      </p:sp>
      <p:sp>
        <p:nvSpPr>
          <p:cNvPr id="131076" name="Rectangle 3"/>
          <p:cNvSpPr>
            <a:spLocks noGrp="1" noChangeArrowheads="1"/>
          </p:cNvSpPr>
          <p:nvPr>
            <p:ph type="body" idx="1"/>
          </p:nvPr>
        </p:nvSpPr>
        <p:spPr bwMode="auto">
          <a:xfrm>
            <a:off x="709613" y="4270375"/>
            <a:ext cx="5683250" cy="40465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7328424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A2A69B5-9DB7-4F93-9516-DD199C44C3B5}" type="datetimeFigureOut">
              <a:rPr lang="en-US" smtClean="0"/>
              <a:t>4/15/2020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2E6DC3-0781-4340-80FC-442245006F1A}" type="slidenum">
              <a:rPr lang="en-US" smtClean="0"/>
              <a:t>‹#›</a:t>
            </a:fld>
            <a:endParaRPr lang="en-US"/>
          </a:p>
        </p:txBody>
      </p:sp>
    </p:spTree>
    <p:extLst>
      <p:ext uri="{BB962C8B-B14F-4D97-AF65-F5344CB8AC3E}">
        <p14:creationId xmlns:p14="http://schemas.microsoft.com/office/powerpoint/2010/main" val="750023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A2A69B5-9DB7-4F93-9516-DD199C44C3B5}" type="datetimeFigureOut">
              <a:rPr lang="en-US" smtClean="0"/>
              <a:t>4/15/2020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2E6DC3-0781-4340-80FC-442245006F1A}" type="slidenum">
              <a:rPr lang="en-US" smtClean="0"/>
              <a:t>‹#›</a:t>
            </a:fld>
            <a:endParaRPr lang="en-US"/>
          </a:p>
        </p:txBody>
      </p:sp>
    </p:spTree>
    <p:extLst>
      <p:ext uri="{BB962C8B-B14F-4D97-AF65-F5344CB8AC3E}">
        <p14:creationId xmlns:p14="http://schemas.microsoft.com/office/powerpoint/2010/main" val="28530963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A2A69B5-9DB7-4F93-9516-DD199C44C3B5}" type="datetimeFigureOut">
              <a:rPr lang="en-US" smtClean="0"/>
              <a:t>4/15/2020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2E6DC3-0781-4340-80FC-442245006F1A}" type="slidenum">
              <a:rPr lang="en-US" smtClean="0"/>
              <a:t>‹#›</a:t>
            </a:fld>
            <a:endParaRPr lang="en-US"/>
          </a:p>
        </p:txBody>
      </p:sp>
    </p:spTree>
    <p:extLst>
      <p:ext uri="{BB962C8B-B14F-4D97-AF65-F5344CB8AC3E}">
        <p14:creationId xmlns:p14="http://schemas.microsoft.com/office/powerpoint/2010/main" val="32263556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42096070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66851189"/>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965759746"/>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80108829"/>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4766774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3462220800"/>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4090625"/>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1286182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A2A69B5-9DB7-4F93-9516-DD199C44C3B5}" type="datetimeFigureOut">
              <a:rPr lang="en-US" smtClean="0"/>
              <a:t>4/15/2020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2E6DC3-0781-4340-80FC-442245006F1A}" type="slidenum">
              <a:rPr lang="en-US" smtClean="0"/>
              <a:t>‹#›</a:t>
            </a:fld>
            <a:endParaRPr lang="en-US"/>
          </a:p>
        </p:txBody>
      </p:sp>
    </p:spTree>
    <p:extLst>
      <p:ext uri="{BB962C8B-B14F-4D97-AF65-F5344CB8AC3E}">
        <p14:creationId xmlns:p14="http://schemas.microsoft.com/office/powerpoint/2010/main" val="7481262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52177341"/>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9517610"/>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86287898"/>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29314832"/>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8062" y="275946"/>
            <a:ext cx="10975879" cy="486055"/>
          </a:xfrm>
          <a:prstGeom prst="rect">
            <a:avLst/>
          </a:prstGeom>
        </p:spPr>
        <p:txBody>
          <a:bodyPr lIns="82058" tIns="41029" rIns="82058" bIns="41029"/>
          <a:lstStyle/>
          <a:p>
            <a:r>
              <a:rPr lang="en-US" smtClean="0"/>
              <a:t>Click to edit Master title style</a:t>
            </a:r>
            <a:endParaRPr lang="en-US"/>
          </a:p>
        </p:txBody>
      </p:sp>
      <p:sp>
        <p:nvSpPr>
          <p:cNvPr id="3" name="Text Placeholder 2"/>
          <p:cNvSpPr>
            <a:spLocks noGrp="1"/>
          </p:cNvSpPr>
          <p:nvPr>
            <p:ph type="body" sz="half" idx="1"/>
          </p:nvPr>
        </p:nvSpPr>
        <p:spPr>
          <a:xfrm>
            <a:off x="608060" y="1143001"/>
            <a:ext cx="5395576" cy="4983816"/>
          </a:xfrm>
          <a:prstGeom prst="rect">
            <a:avLst/>
          </a:prstGeom>
        </p:spPr>
        <p:txBody>
          <a:bodyPr lIns="82058" tIns="41029" rIns="82058" bIns="41029"/>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88364" y="1143001"/>
            <a:ext cx="5395576" cy="4983816"/>
          </a:xfrm>
          <a:prstGeom prst="rect">
            <a:avLst/>
          </a:prstGeom>
        </p:spPr>
        <p:txBody>
          <a:bodyPr lIns="82058" tIns="41029" rIns="82058" bIns="41029"/>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607485" y="6245225"/>
            <a:ext cx="2849033" cy="476250"/>
          </a:xfrm>
          <a:prstGeom prst="rect">
            <a:avLst/>
          </a:prstGeom>
        </p:spPr>
        <p:txBody>
          <a:bodyPr lIns="82058" tIns="41029" rIns="82058" bIns="41029"/>
          <a:lstStyle>
            <a:lvl1pPr>
              <a:defRPr/>
            </a:lvl1pPr>
          </a:lstStyle>
          <a:p>
            <a:pPr eaLnBrk="0" fontAlgn="base" hangingPunct="0">
              <a:spcBef>
                <a:spcPct val="0"/>
              </a:spcBef>
              <a:spcAft>
                <a:spcPct val="0"/>
              </a:spcAft>
              <a:defRPr/>
            </a:pPr>
            <a:endParaRPr lang="en-US" sz="2800" i="1">
              <a:solidFill>
                <a:srgbClr val="000000"/>
              </a:solidFill>
              <a:latin typeface="Times New Roman" panose="02020603050405020304" pitchFamily="18" charset="0"/>
            </a:endParaRPr>
          </a:p>
        </p:txBody>
      </p:sp>
      <p:sp>
        <p:nvSpPr>
          <p:cNvPr id="6" name="Footer Placeholder 5"/>
          <p:cNvSpPr>
            <a:spLocks noGrp="1" noChangeArrowheads="1"/>
          </p:cNvSpPr>
          <p:nvPr>
            <p:ph type="ftr" sz="quarter" idx="11"/>
          </p:nvPr>
        </p:nvSpPr>
        <p:spPr>
          <a:xfrm>
            <a:off x="4163485" y="6245225"/>
            <a:ext cx="3865033" cy="476250"/>
          </a:xfrm>
          <a:prstGeom prst="rect">
            <a:avLst/>
          </a:prstGeom>
        </p:spPr>
        <p:txBody>
          <a:bodyPr lIns="82058" tIns="41029" rIns="82058" bIns="41029"/>
          <a:lstStyle>
            <a:lvl1pPr>
              <a:defRPr/>
            </a:lvl1pPr>
          </a:lstStyle>
          <a:p>
            <a:pPr eaLnBrk="0" fontAlgn="base" hangingPunct="0">
              <a:spcBef>
                <a:spcPct val="0"/>
              </a:spcBef>
              <a:spcAft>
                <a:spcPct val="0"/>
              </a:spcAft>
              <a:defRPr/>
            </a:pPr>
            <a:r>
              <a:rPr lang="en-US" sz="2800" i="1">
                <a:solidFill>
                  <a:srgbClr val="000000"/>
                </a:solidFill>
                <a:latin typeface="Times New Roman" panose="02020603050405020304" pitchFamily="18" charset="0"/>
              </a:rPr>
              <a:t>ME 350, Fall 08, Flachsbart</a:t>
            </a:r>
          </a:p>
        </p:txBody>
      </p:sp>
      <p:sp>
        <p:nvSpPr>
          <p:cNvPr id="7" name="Slide Number Placeholder 6"/>
          <p:cNvSpPr>
            <a:spLocks noGrp="1" noChangeArrowheads="1"/>
          </p:cNvSpPr>
          <p:nvPr>
            <p:ph type="sldNum" sz="quarter" idx="12"/>
          </p:nvPr>
        </p:nvSpPr>
        <p:spPr>
          <a:xfrm>
            <a:off x="8735485" y="6245225"/>
            <a:ext cx="2849033" cy="476250"/>
          </a:xfrm>
          <a:prstGeom prst="rect">
            <a:avLst/>
          </a:prstGeom>
        </p:spPr>
        <p:txBody>
          <a:bodyPr vert="horz" wrap="square" lIns="82058" tIns="41029" rIns="82058" bIns="41029" numCol="1" anchor="t" anchorCtr="0" compatLnSpc="1">
            <a:prstTxWarp prst="textNoShape">
              <a:avLst/>
            </a:prstTxWarp>
          </a:bodyPr>
          <a:lstStyle>
            <a:lvl1pPr>
              <a:defRPr/>
            </a:lvl1pPr>
          </a:lstStyle>
          <a:p>
            <a:pPr eaLnBrk="0" fontAlgn="base" hangingPunct="0">
              <a:spcBef>
                <a:spcPct val="0"/>
              </a:spcBef>
              <a:spcAft>
                <a:spcPct val="0"/>
              </a:spcAft>
              <a:defRPr/>
            </a:pPr>
            <a:fld id="{9F4F4F41-4708-4FB5-847A-AE1910C81C07}" type="slidenum">
              <a:rPr lang="en-US" altLang="en-US" sz="2800" i="1">
                <a:solidFill>
                  <a:srgbClr val="000000"/>
                </a:solidFill>
                <a:latin typeface="Times New Roman" panose="02020603050405020304" pitchFamily="18" charset="0"/>
              </a:rPr>
              <a:pPr eaLnBrk="0" fontAlgn="base" hangingPunct="0">
                <a:spcBef>
                  <a:spcPct val="0"/>
                </a:spcBef>
                <a:spcAft>
                  <a:spcPct val="0"/>
                </a:spcAft>
                <a:defRPr/>
              </a:pPr>
              <a:t>‹#›</a:t>
            </a:fld>
            <a:endParaRPr lang="en-US" altLang="en-US" sz="2800" i="1">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6920209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A2A69B5-9DB7-4F93-9516-DD199C44C3B5}" type="datetimeFigureOut">
              <a:rPr lang="en-US" smtClean="0"/>
              <a:t>4/15/2020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2E6DC3-0781-4340-80FC-442245006F1A}" type="slidenum">
              <a:rPr lang="en-US" smtClean="0"/>
              <a:t>‹#›</a:t>
            </a:fld>
            <a:endParaRPr lang="en-US"/>
          </a:p>
        </p:txBody>
      </p:sp>
    </p:spTree>
    <p:extLst>
      <p:ext uri="{BB962C8B-B14F-4D97-AF65-F5344CB8AC3E}">
        <p14:creationId xmlns:p14="http://schemas.microsoft.com/office/powerpoint/2010/main" val="25300699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A2A69B5-9DB7-4F93-9516-DD199C44C3B5}" type="datetimeFigureOut">
              <a:rPr lang="en-US" smtClean="0"/>
              <a:t>4/15/2020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2E6DC3-0781-4340-80FC-442245006F1A}" type="slidenum">
              <a:rPr lang="en-US" smtClean="0"/>
              <a:t>‹#›</a:t>
            </a:fld>
            <a:endParaRPr lang="en-US"/>
          </a:p>
        </p:txBody>
      </p:sp>
    </p:spTree>
    <p:extLst>
      <p:ext uri="{BB962C8B-B14F-4D97-AF65-F5344CB8AC3E}">
        <p14:creationId xmlns:p14="http://schemas.microsoft.com/office/powerpoint/2010/main" val="11164538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A2A69B5-9DB7-4F93-9516-DD199C44C3B5}" type="datetimeFigureOut">
              <a:rPr lang="en-US" smtClean="0"/>
              <a:t>4/15/2020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32E6DC3-0781-4340-80FC-442245006F1A}" type="slidenum">
              <a:rPr lang="en-US" smtClean="0"/>
              <a:t>‹#›</a:t>
            </a:fld>
            <a:endParaRPr lang="en-US"/>
          </a:p>
        </p:txBody>
      </p:sp>
    </p:spTree>
    <p:extLst>
      <p:ext uri="{BB962C8B-B14F-4D97-AF65-F5344CB8AC3E}">
        <p14:creationId xmlns:p14="http://schemas.microsoft.com/office/powerpoint/2010/main" val="9817657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A2A69B5-9DB7-4F93-9516-DD199C44C3B5}" type="datetimeFigureOut">
              <a:rPr lang="en-US" smtClean="0"/>
              <a:t>4/15/2020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32E6DC3-0781-4340-80FC-442245006F1A}" type="slidenum">
              <a:rPr lang="en-US" smtClean="0"/>
              <a:t>‹#›</a:t>
            </a:fld>
            <a:endParaRPr lang="en-US"/>
          </a:p>
        </p:txBody>
      </p:sp>
    </p:spTree>
    <p:extLst>
      <p:ext uri="{BB962C8B-B14F-4D97-AF65-F5344CB8AC3E}">
        <p14:creationId xmlns:p14="http://schemas.microsoft.com/office/powerpoint/2010/main" val="9704921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2A69B5-9DB7-4F93-9516-DD199C44C3B5}" type="datetimeFigureOut">
              <a:rPr lang="en-US" smtClean="0"/>
              <a:t>4/15/2020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32E6DC3-0781-4340-80FC-442245006F1A}" type="slidenum">
              <a:rPr lang="en-US" smtClean="0"/>
              <a:t>‹#›</a:t>
            </a:fld>
            <a:endParaRPr lang="en-US"/>
          </a:p>
        </p:txBody>
      </p:sp>
    </p:spTree>
    <p:extLst>
      <p:ext uri="{BB962C8B-B14F-4D97-AF65-F5344CB8AC3E}">
        <p14:creationId xmlns:p14="http://schemas.microsoft.com/office/powerpoint/2010/main" val="39195230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2A69B5-9DB7-4F93-9516-DD199C44C3B5}" type="datetimeFigureOut">
              <a:rPr lang="en-US" smtClean="0"/>
              <a:t>4/15/2020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2E6DC3-0781-4340-80FC-442245006F1A}" type="slidenum">
              <a:rPr lang="en-US" smtClean="0"/>
              <a:t>‹#›</a:t>
            </a:fld>
            <a:endParaRPr lang="en-US"/>
          </a:p>
        </p:txBody>
      </p:sp>
    </p:spTree>
    <p:extLst>
      <p:ext uri="{BB962C8B-B14F-4D97-AF65-F5344CB8AC3E}">
        <p14:creationId xmlns:p14="http://schemas.microsoft.com/office/powerpoint/2010/main" val="8736631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2A69B5-9DB7-4F93-9516-DD199C44C3B5}" type="datetimeFigureOut">
              <a:rPr lang="en-US" smtClean="0"/>
              <a:t>4/15/2020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2E6DC3-0781-4340-80FC-442245006F1A}" type="slidenum">
              <a:rPr lang="en-US" smtClean="0"/>
              <a:t>‹#›</a:t>
            </a:fld>
            <a:endParaRPr lang="en-US"/>
          </a:p>
        </p:txBody>
      </p:sp>
    </p:spTree>
    <p:extLst>
      <p:ext uri="{BB962C8B-B14F-4D97-AF65-F5344CB8AC3E}">
        <p14:creationId xmlns:p14="http://schemas.microsoft.com/office/powerpoint/2010/main" val="38805091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2A69B5-9DB7-4F93-9516-DD199C44C3B5}" type="datetimeFigureOut">
              <a:rPr lang="en-US" smtClean="0"/>
              <a:t>4/15/2020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2E6DC3-0781-4340-80FC-442245006F1A}" type="slidenum">
              <a:rPr lang="en-US" smtClean="0"/>
              <a:t>‹#›</a:t>
            </a:fld>
            <a:endParaRPr lang="en-US"/>
          </a:p>
        </p:txBody>
      </p:sp>
    </p:spTree>
    <p:extLst>
      <p:ext uri="{BB962C8B-B14F-4D97-AF65-F5344CB8AC3E}">
        <p14:creationId xmlns:p14="http://schemas.microsoft.com/office/powerpoint/2010/main" val="19207209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userDrawn="1"/>
        </p:nvSpPr>
        <p:spPr bwMode="auto">
          <a:xfrm>
            <a:off x="19052" y="14289"/>
            <a:ext cx="12134849" cy="6815137"/>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800" i="1">
                <a:solidFill>
                  <a:schemeClr val="tx1"/>
                </a:solidFill>
                <a:latin typeface="Times New Roman" pitchFamily="18" charset="0"/>
              </a:defRPr>
            </a:lvl1pPr>
            <a:lvl2pPr marL="742950" indent="-285750">
              <a:defRPr sz="2800" i="1">
                <a:solidFill>
                  <a:schemeClr val="tx1"/>
                </a:solidFill>
                <a:latin typeface="Times New Roman" pitchFamily="18" charset="0"/>
              </a:defRPr>
            </a:lvl2pPr>
            <a:lvl3pPr marL="1143000" indent="-228600">
              <a:defRPr sz="2800" i="1">
                <a:solidFill>
                  <a:schemeClr val="tx1"/>
                </a:solidFill>
                <a:latin typeface="Times New Roman" pitchFamily="18" charset="0"/>
              </a:defRPr>
            </a:lvl3pPr>
            <a:lvl4pPr marL="1600200" indent="-228600">
              <a:defRPr sz="2800" i="1">
                <a:solidFill>
                  <a:schemeClr val="tx1"/>
                </a:solidFill>
                <a:latin typeface="Times New Roman" pitchFamily="18" charset="0"/>
              </a:defRPr>
            </a:lvl4pPr>
            <a:lvl5pPr marL="2057400" indent="-228600">
              <a:defRPr sz="2800" i="1">
                <a:solidFill>
                  <a:schemeClr val="tx1"/>
                </a:solidFill>
                <a:latin typeface="Times New Roman" pitchFamily="18" charset="0"/>
              </a:defRPr>
            </a:lvl5pPr>
            <a:lvl6pPr marL="2514600" indent="-228600" eaLnBrk="0" fontAlgn="base" hangingPunct="0">
              <a:spcBef>
                <a:spcPct val="0"/>
              </a:spcBef>
              <a:spcAft>
                <a:spcPct val="0"/>
              </a:spcAft>
              <a:defRPr sz="2800" i="1">
                <a:solidFill>
                  <a:schemeClr val="tx1"/>
                </a:solidFill>
                <a:latin typeface="Times New Roman" pitchFamily="18" charset="0"/>
              </a:defRPr>
            </a:lvl6pPr>
            <a:lvl7pPr marL="2971800" indent="-228600" eaLnBrk="0" fontAlgn="base" hangingPunct="0">
              <a:spcBef>
                <a:spcPct val="0"/>
              </a:spcBef>
              <a:spcAft>
                <a:spcPct val="0"/>
              </a:spcAft>
              <a:defRPr sz="2800" i="1">
                <a:solidFill>
                  <a:schemeClr val="tx1"/>
                </a:solidFill>
                <a:latin typeface="Times New Roman" pitchFamily="18" charset="0"/>
              </a:defRPr>
            </a:lvl7pPr>
            <a:lvl8pPr marL="3429000" indent="-228600" eaLnBrk="0" fontAlgn="base" hangingPunct="0">
              <a:spcBef>
                <a:spcPct val="0"/>
              </a:spcBef>
              <a:spcAft>
                <a:spcPct val="0"/>
              </a:spcAft>
              <a:defRPr sz="2800" i="1">
                <a:solidFill>
                  <a:schemeClr val="tx1"/>
                </a:solidFill>
                <a:latin typeface="Times New Roman" pitchFamily="18" charset="0"/>
              </a:defRPr>
            </a:lvl8pPr>
            <a:lvl9pPr marL="3886200" indent="-228600" eaLnBrk="0" fontAlgn="base" hangingPunct="0">
              <a:spcBef>
                <a:spcPct val="0"/>
              </a:spcBef>
              <a:spcAft>
                <a:spcPct val="0"/>
              </a:spcAft>
              <a:defRPr sz="2800" i="1">
                <a:solidFill>
                  <a:schemeClr val="tx1"/>
                </a:solidFill>
                <a:latin typeface="Times New Roman" pitchFamily="18" charset="0"/>
              </a:defRPr>
            </a:lvl9pPr>
          </a:lstStyle>
          <a:p>
            <a:pPr eaLnBrk="0" fontAlgn="base" hangingPunct="0">
              <a:spcBef>
                <a:spcPct val="0"/>
              </a:spcBef>
              <a:spcAft>
                <a:spcPct val="0"/>
              </a:spcAft>
              <a:defRPr/>
            </a:pPr>
            <a:endParaRPr lang="en-US" altLang="en-US" sz="2800" smtClean="0">
              <a:solidFill>
                <a:srgbClr val="000000"/>
              </a:solidFill>
            </a:endParaRPr>
          </a:p>
        </p:txBody>
      </p:sp>
    </p:spTree>
    <p:extLst>
      <p:ext uri="{BB962C8B-B14F-4D97-AF65-F5344CB8AC3E}">
        <p14:creationId xmlns:p14="http://schemas.microsoft.com/office/powerpoint/2010/main" val="154045760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ransition/>
  <p:txStyles>
    <p:titleStyle>
      <a:lvl1pPr algn="ctr" defTabSz="1028700" rtl="0" eaLnBrk="0" fontAlgn="base" hangingPunct="0">
        <a:lnSpc>
          <a:spcPct val="90000"/>
        </a:lnSpc>
        <a:spcBef>
          <a:spcPct val="0"/>
        </a:spcBef>
        <a:spcAft>
          <a:spcPct val="0"/>
        </a:spcAft>
        <a:defRPr sz="4100" b="1">
          <a:solidFill>
            <a:schemeClr val="tx2"/>
          </a:solidFill>
          <a:latin typeface="+mj-lt"/>
          <a:ea typeface="+mj-ea"/>
          <a:cs typeface="+mj-cs"/>
        </a:defRPr>
      </a:lvl1pPr>
      <a:lvl2pPr algn="ctr" defTabSz="1028700" rtl="0" eaLnBrk="0" fontAlgn="base" hangingPunct="0">
        <a:lnSpc>
          <a:spcPct val="90000"/>
        </a:lnSpc>
        <a:spcBef>
          <a:spcPct val="0"/>
        </a:spcBef>
        <a:spcAft>
          <a:spcPct val="0"/>
        </a:spcAft>
        <a:defRPr sz="4100" b="1">
          <a:solidFill>
            <a:schemeClr val="tx2"/>
          </a:solidFill>
          <a:latin typeface="Arial" charset="0"/>
        </a:defRPr>
      </a:lvl2pPr>
      <a:lvl3pPr algn="ctr" defTabSz="1028700" rtl="0" eaLnBrk="0" fontAlgn="base" hangingPunct="0">
        <a:lnSpc>
          <a:spcPct val="90000"/>
        </a:lnSpc>
        <a:spcBef>
          <a:spcPct val="0"/>
        </a:spcBef>
        <a:spcAft>
          <a:spcPct val="0"/>
        </a:spcAft>
        <a:defRPr sz="4100" b="1">
          <a:solidFill>
            <a:schemeClr val="tx2"/>
          </a:solidFill>
          <a:latin typeface="Arial" charset="0"/>
        </a:defRPr>
      </a:lvl3pPr>
      <a:lvl4pPr algn="ctr" defTabSz="1028700" rtl="0" eaLnBrk="0" fontAlgn="base" hangingPunct="0">
        <a:lnSpc>
          <a:spcPct val="90000"/>
        </a:lnSpc>
        <a:spcBef>
          <a:spcPct val="0"/>
        </a:spcBef>
        <a:spcAft>
          <a:spcPct val="0"/>
        </a:spcAft>
        <a:defRPr sz="4100" b="1">
          <a:solidFill>
            <a:schemeClr val="tx2"/>
          </a:solidFill>
          <a:latin typeface="Arial" charset="0"/>
        </a:defRPr>
      </a:lvl4pPr>
      <a:lvl5pPr algn="ctr" defTabSz="1028700" rtl="0" eaLnBrk="0" fontAlgn="base" hangingPunct="0">
        <a:lnSpc>
          <a:spcPct val="90000"/>
        </a:lnSpc>
        <a:spcBef>
          <a:spcPct val="0"/>
        </a:spcBef>
        <a:spcAft>
          <a:spcPct val="0"/>
        </a:spcAft>
        <a:defRPr sz="4100" b="1">
          <a:solidFill>
            <a:schemeClr val="tx2"/>
          </a:solidFill>
          <a:latin typeface="Arial" charset="0"/>
        </a:defRPr>
      </a:lvl5pPr>
      <a:lvl6pPr marL="457200" algn="ctr" defTabSz="1028700" rtl="0" fontAlgn="base">
        <a:lnSpc>
          <a:spcPct val="90000"/>
        </a:lnSpc>
        <a:spcBef>
          <a:spcPct val="0"/>
        </a:spcBef>
        <a:spcAft>
          <a:spcPct val="0"/>
        </a:spcAft>
        <a:defRPr sz="4100" b="1">
          <a:solidFill>
            <a:schemeClr val="tx2"/>
          </a:solidFill>
          <a:latin typeface="Arial" charset="0"/>
        </a:defRPr>
      </a:lvl6pPr>
      <a:lvl7pPr marL="914400" algn="ctr" defTabSz="1028700" rtl="0" fontAlgn="base">
        <a:lnSpc>
          <a:spcPct val="90000"/>
        </a:lnSpc>
        <a:spcBef>
          <a:spcPct val="0"/>
        </a:spcBef>
        <a:spcAft>
          <a:spcPct val="0"/>
        </a:spcAft>
        <a:defRPr sz="4100" b="1">
          <a:solidFill>
            <a:schemeClr val="tx2"/>
          </a:solidFill>
          <a:latin typeface="Arial" charset="0"/>
        </a:defRPr>
      </a:lvl7pPr>
      <a:lvl8pPr marL="1371600" algn="ctr" defTabSz="1028700" rtl="0" fontAlgn="base">
        <a:lnSpc>
          <a:spcPct val="90000"/>
        </a:lnSpc>
        <a:spcBef>
          <a:spcPct val="0"/>
        </a:spcBef>
        <a:spcAft>
          <a:spcPct val="0"/>
        </a:spcAft>
        <a:defRPr sz="4100" b="1">
          <a:solidFill>
            <a:schemeClr val="tx2"/>
          </a:solidFill>
          <a:latin typeface="Arial" charset="0"/>
        </a:defRPr>
      </a:lvl8pPr>
      <a:lvl9pPr marL="1828800" algn="ctr" defTabSz="1028700" rtl="0" fontAlgn="base">
        <a:lnSpc>
          <a:spcPct val="90000"/>
        </a:lnSpc>
        <a:spcBef>
          <a:spcPct val="0"/>
        </a:spcBef>
        <a:spcAft>
          <a:spcPct val="0"/>
        </a:spcAft>
        <a:defRPr sz="4100" b="1">
          <a:solidFill>
            <a:schemeClr val="tx2"/>
          </a:solidFill>
          <a:latin typeface="Arial" charset="0"/>
        </a:defRPr>
      </a:lvl9pPr>
    </p:titleStyle>
    <p:bodyStyle>
      <a:lvl1pPr marL="322263" indent="-322263" algn="l" defTabSz="1028700" rtl="0" eaLnBrk="0" fontAlgn="base" hangingPunct="0">
        <a:lnSpc>
          <a:spcPct val="90000"/>
        </a:lnSpc>
        <a:spcBef>
          <a:spcPct val="30000"/>
        </a:spcBef>
        <a:spcAft>
          <a:spcPct val="0"/>
        </a:spcAft>
        <a:buSzPct val="100000"/>
        <a:buChar char="•"/>
        <a:defRPr sz="2700" b="1">
          <a:solidFill>
            <a:schemeClr val="tx1"/>
          </a:solidFill>
          <a:latin typeface="+mn-lt"/>
          <a:ea typeface="+mn-ea"/>
          <a:cs typeface="+mn-cs"/>
        </a:defRPr>
      </a:lvl1pPr>
      <a:lvl2pPr marL="771525" indent="-257175" algn="l" defTabSz="1028700" rtl="0" eaLnBrk="0" fontAlgn="base" hangingPunct="0">
        <a:lnSpc>
          <a:spcPct val="90000"/>
        </a:lnSpc>
        <a:spcBef>
          <a:spcPct val="30000"/>
        </a:spcBef>
        <a:spcAft>
          <a:spcPct val="0"/>
        </a:spcAft>
        <a:buSzPct val="100000"/>
        <a:buChar char="–"/>
        <a:defRPr sz="2000" b="1">
          <a:solidFill>
            <a:schemeClr val="tx1"/>
          </a:solidFill>
          <a:latin typeface="+mn-lt"/>
        </a:defRPr>
      </a:lvl2pPr>
      <a:lvl3pPr marL="1285875" indent="-257175" algn="l" defTabSz="1028700" rtl="0" eaLnBrk="0" fontAlgn="base" hangingPunct="0">
        <a:lnSpc>
          <a:spcPct val="90000"/>
        </a:lnSpc>
        <a:spcBef>
          <a:spcPct val="30000"/>
        </a:spcBef>
        <a:spcAft>
          <a:spcPct val="0"/>
        </a:spcAft>
        <a:buSzPct val="100000"/>
        <a:buChar char="»"/>
        <a:defRPr sz="2000" b="1">
          <a:solidFill>
            <a:schemeClr val="tx1"/>
          </a:solidFill>
          <a:latin typeface="+mn-lt"/>
        </a:defRPr>
      </a:lvl3pPr>
      <a:lvl4pPr marL="1736725" indent="-193675" algn="l" defTabSz="1028700" rtl="0" eaLnBrk="0" fontAlgn="base" hangingPunct="0">
        <a:lnSpc>
          <a:spcPct val="90000"/>
        </a:lnSpc>
        <a:spcBef>
          <a:spcPct val="30000"/>
        </a:spcBef>
        <a:spcAft>
          <a:spcPct val="0"/>
        </a:spcAft>
        <a:buSzPct val="100000"/>
        <a:buChar char="•"/>
        <a:defRPr sz="1600" b="1">
          <a:solidFill>
            <a:schemeClr val="tx1"/>
          </a:solidFill>
          <a:latin typeface="+mn-lt"/>
        </a:defRPr>
      </a:lvl4pPr>
      <a:lvl5pPr marL="2251075" indent="-193675" algn="l" defTabSz="1028700" rtl="0" eaLnBrk="0" fontAlgn="base" hangingPunct="0">
        <a:lnSpc>
          <a:spcPct val="90000"/>
        </a:lnSpc>
        <a:spcBef>
          <a:spcPct val="30000"/>
        </a:spcBef>
        <a:spcAft>
          <a:spcPct val="0"/>
        </a:spcAft>
        <a:buSzPct val="100000"/>
        <a:buChar char="–"/>
        <a:defRPr sz="1600" b="1">
          <a:solidFill>
            <a:schemeClr val="tx1"/>
          </a:solidFill>
          <a:latin typeface="+mn-lt"/>
        </a:defRPr>
      </a:lvl5pPr>
      <a:lvl6pPr marL="2708275" indent="-193675" algn="l" defTabSz="1028700" rtl="0" fontAlgn="base">
        <a:lnSpc>
          <a:spcPct val="90000"/>
        </a:lnSpc>
        <a:spcBef>
          <a:spcPct val="30000"/>
        </a:spcBef>
        <a:spcAft>
          <a:spcPct val="0"/>
        </a:spcAft>
        <a:buSzPct val="100000"/>
        <a:buChar char="–"/>
        <a:defRPr sz="1600" b="1">
          <a:solidFill>
            <a:schemeClr val="tx1"/>
          </a:solidFill>
          <a:latin typeface="+mn-lt"/>
        </a:defRPr>
      </a:lvl6pPr>
      <a:lvl7pPr marL="3165475" indent="-193675" algn="l" defTabSz="1028700" rtl="0" fontAlgn="base">
        <a:lnSpc>
          <a:spcPct val="90000"/>
        </a:lnSpc>
        <a:spcBef>
          <a:spcPct val="30000"/>
        </a:spcBef>
        <a:spcAft>
          <a:spcPct val="0"/>
        </a:spcAft>
        <a:buSzPct val="100000"/>
        <a:buChar char="–"/>
        <a:defRPr sz="1600" b="1">
          <a:solidFill>
            <a:schemeClr val="tx1"/>
          </a:solidFill>
          <a:latin typeface="+mn-lt"/>
        </a:defRPr>
      </a:lvl7pPr>
      <a:lvl8pPr marL="3622675" indent="-193675" algn="l" defTabSz="1028700" rtl="0" fontAlgn="base">
        <a:lnSpc>
          <a:spcPct val="90000"/>
        </a:lnSpc>
        <a:spcBef>
          <a:spcPct val="30000"/>
        </a:spcBef>
        <a:spcAft>
          <a:spcPct val="0"/>
        </a:spcAft>
        <a:buSzPct val="100000"/>
        <a:buChar char="–"/>
        <a:defRPr sz="1600" b="1">
          <a:solidFill>
            <a:schemeClr val="tx1"/>
          </a:solidFill>
          <a:latin typeface="+mn-lt"/>
        </a:defRPr>
      </a:lvl8pPr>
      <a:lvl9pPr marL="4079875" indent="-193675" algn="l" defTabSz="1028700" rtl="0" fontAlgn="base">
        <a:lnSpc>
          <a:spcPct val="90000"/>
        </a:lnSpc>
        <a:spcBef>
          <a:spcPct val="30000"/>
        </a:spcBef>
        <a:spcAft>
          <a:spcPct val="0"/>
        </a:spcAft>
        <a:buSzPct val="100000"/>
        <a:buChar char="–"/>
        <a:defRPr sz="16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hyperlink" Target="LeClaire%20Permanent%20Mold%20video.MOV"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hyperlink" Target="http://www.youtube.com/watch?v=lcGHtI9Lql4"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http://www.youtube.com/watch?v=VaVr89FO_FE" TargetMode="External"/><Relationship Id="rId1" Type="http://schemas.openxmlformats.org/officeDocument/2006/relationships/slideLayout" Target="../slideLayouts/slideLayout18.xml"/><Relationship Id="rId5" Type="http://schemas.openxmlformats.org/officeDocument/2006/relationships/hyperlink" Target="http://www.youtube.com/watch?v=kddPuLSaOjQ" TargetMode="External"/><Relationship Id="rId4" Type="http://schemas.openxmlformats.org/officeDocument/2006/relationships/hyperlink" Target="http://www.youtube.com/watch?v=QsmiIeAkE-o"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 Id="rId5" Type="http://schemas.openxmlformats.org/officeDocument/2006/relationships/image" Target="../media/image8.jpe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9.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1.png"/><Relationship Id="rId1" Type="http://schemas.openxmlformats.org/officeDocument/2006/relationships/slideLayout" Target="../slideLayouts/slideLayout18.xml"/><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5.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h2A7oUMeLmM" TargetMode="External"/><Relationship Id="rId2" Type="http://schemas.openxmlformats.org/officeDocument/2006/relationships/hyperlink" Target="http://www.youtube.com/watch?v=Pj_mjjUQad8" TargetMode="Externa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3.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www.youtube.com/watch?v=5NA7Nx0x6DM&amp;feature=related" TargetMode="Externa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hyperlink" Target="http://www.milwaukeeprec.com/video.htm" TargetMode="Externa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95360" y="0"/>
            <a:ext cx="9144000" cy="515008"/>
          </a:xfrm>
        </p:spPr>
        <p:txBody>
          <a:bodyPr>
            <a:noAutofit/>
          </a:bodyPr>
          <a:lstStyle/>
          <a:p>
            <a:r>
              <a:rPr lang="en-US" sz="2800" dirty="0" smtClean="0">
                <a:solidFill>
                  <a:srgbClr val="C00000"/>
                </a:solidFill>
              </a:rPr>
              <a:t>Lecture Class Slide Presentation </a:t>
            </a:r>
            <a:r>
              <a:rPr lang="en-US" sz="2800" dirty="0" smtClean="0">
                <a:solidFill>
                  <a:srgbClr val="C00000"/>
                </a:solidFill>
              </a:rPr>
              <a:t>4-16-2020</a:t>
            </a:r>
            <a:endParaRPr lang="en-US" sz="2800" dirty="0">
              <a:solidFill>
                <a:srgbClr val="C00000"/>
              </a:solidFill>
            </a:endParaRPr>
          </a:p>
        </p:txBody>
      </p:sp>
      <p:sp>
        <p:nvSpPr>
          <p:cNvPr id="6" name="TextBox 5"/>
          <p:cNvSpPr txBox="1"/>
          <p:nvPr/>
        </p:nvSpPr>
        <p:spPr>
          <a:xfrm>
            <a:off x="1595380" y="453803"/>
            <a:ext cx="9542883" cy="3539430"/>
          </a:xfrm>
          <a:prstGeom prst="rect">
            <a:avLst/>
          </a:prstGeom>
          <a:noFill/>
        </p:spPr>
        <p:txBody>
          <a:bodyPr wrap="square" rtlCol="0">
            <a:spAutoFit/>
          </a:bodyPr>
          <a:lstStyle/>
          <a:p>
            <a:pPr marL="342900" indent="-342900">
              <a:buFont typeface="+mj-lt"/>
              <a:buAutoNum type="arabicPeriod"/>
            </a:pPr>
            <a:r>
              <a:rPr lang="en-US" sz="1400" dirty="0" smtClean="0"/>
              <a:t>This is the last class of actual lecture material, however, for  the last class of semester (Tuesday May 5</a:t>
            </a:r>
            <a:r>
              <a:rPr lang="en-US" sz="1400" baseline="30000" dirty="0" smtClean="0"/>
              <a:t>th</a:t>
            </a:r>
            <a:r>
              <a:rPr lang="en-US" sz="1400" dirty="0" smtClean="0"/>
              <a:t>), I will be announcing the “3 Best Teams” following assessment of your presentations by myself, TAs, and graders. The winning team members will receive an “Outstanding </a:t>
            </a:r>
            <a:r>
              <a:rPr lang="en-US" sz="1400" dirty="0"/>
              <a:t>Achievement Award for Excellence in Engineering </a:t>
            </a:r>
            <a:r>
              <a:rPr lang="en-US" sz="1400" dirty="0" smtClean="0"/>
              <a:t>Design” from the department along with a certificate signed by the department heads, and myself, of course. I will include the 3 winning presentation </a:t>
            </a:r>
            <a:r>
              <a:rPr lang="en-US" sz="1400" dirty="0" err="1" smtClean="0"/>
              <a:t>ppt</a:t>
            </a:r>
            <a:r>
              <a:rPr lang="en-US" sz="1400" dirty="0" smtClean="0"/>
              <a:t> slides in my class presentation; so, please join the class, recognize the winners (and perhaps even send them a congratulatory email), and  review their winning lecture presentation slides at that time </a:t>
            </a:r>
            <a:r>
              <a:rPr lang="en-US" sz="1400" dirty="0" smtClean="0">
                <a:sym typeface="Wingdings" panose="05000000000000000000" pitchFamily="2" charset="2"/>
              </a:rPr>
              <a:t>.</a:t>
            </a:r>
            <a:endParaRPr lang="en-US" sz="1400" dirty="0" smtClean="0"/>
          </a:p>
          <a:p>
            <a:pPr marL="342900" indent="-342900">
              <a:buFont typeface="+mj-lt"/>
              <a:buAutoNum type="arabicPeriod"/>
            </a:pPr>
            <a:r>
              <a:rPr lang="en-US" sz="1400" dirty="0" smtClean="0"/>
              <a:t>This </a:t>
            </a:r>
            <a:r>
              <a:rPr lang="en-US" sz="1400" dirty="0" smtClean="0"/>
              <a:t>week in </a:t>
            </a:r>
            <a:r>
              <a:rPr lang="en-US" sz="1400" dirty="0" smtClean="0"/>
              <a:t>cla</a:t>
            </a:r>
            <a:r>
              <a:rPr lang="en-US" sz="1400" dirty="0" smtClean="0"/>
              <a:t>ss</a:t>
            </a:r>
            <a:r>
              <a:rPr lang="en-US" sz="1400" dirty="0" smtClean="0"/>
              <a:t> </a:t>
            </a:r>
            <a:r>
              <a:rPr lang="en-US" sz="1400" dirty="0" smtClean="0"/>
              <a:t>we will finish going through the “Design for Manufacture” notes. You may recall we covered the first 2 topics – Plastic Molding and Sheet </a:t>
            </a:r>
            <a:r>
              <a:rPr lang="en-US" sz="1400" dirty="0" smtClean="0"/>
              <a:t>Metal during the last lecture.</a:t>
            </a:r>
          </a:p>
          <a:p>
            <a:pPr marL="342900" indent="-342900">
              <a:buFont typeface="+mj-lt"/>
              <a:buAutoNum type="arabicPeriod"/>
            </a:pPr>
            <a:r>
              <a:rPr lang="en-US" sz="1400" dirty="0" smtClean="0"/>
              <a:t>As I mentioned on Tuesday, unfortunately </a:t>
            </a:r>
            <a:r>
              <a:rPr lang="en-US" sz="1400" dirty="0"/>
              <a:t>I have not been able to get </a:t>
            </a:r>
            <a:r>
              <a:rPr lang="en-US" sz="1400" dirty="0" smtClean="0"/>
              <a:t>you remote </a:t>
            </a:r>
            <a:r>
              <a:rPr lang="en-US" sz="1400" dirty="0"/>
              <a:t>access to </a:t>
            </a:r>
            <a:r>
              <a:rPr lang="en-US" sz="1400" dirty="0" err="1"/>
              <a:t>aPriori</a:t>
            </a:r>
            <a:r>
              <a:rPr lang="en-US" sz="1400" dirty="0"/>
              <a:t> </a:t>
            </a:r>
            <a:r>
              <a:rPr lang="en-US" sz="1400" dirty="0" smtClean="0"/>
              <a:t>so we </a:t>
            </a:r>
            <a:r>
              <a:rPr lang="en-US" sz="1400" dirty="0"/>
              <a:t>will have to dispense with </a:t>
            </a:r>
            <a:r>
              <a:rPr lang="en-US" sz="1400" dirty="0" err="1"/>
              <a:t>aPriori</a:t>
            </a:r>
            <a:r>
              <a:rPr lang="en-US" sz="1400" dirty="0"/>
              <a:t> cost </a:t>
            </a:r>
            <a:r>
              <a:rPr lang="en-US" sz="1400" dirty="0" smtClean="0"/>
              <a:t>estimates for your projects. I </a:t>
            </a:r>
            <a:r>
              <a:rPr lang="en-US" sz="1400" dirty="0"/>
              <a:t>do, however, want you to </a:t>
            </a:r>
            <a:r>
              <a:rPr lang="en-US" sz="1400" dirty="0" smtClean="0"/>
              <a:t>understand the </a:t>
            </a:r>
            <a:r>
              <a:rPr lang="en-US" sz="1400" dirty="0" err="1" smtClean="0"/>
              <a:t>aPriori</a:t>
            </a:r>
            <a:r>
              <a:rPr lang="en-US" sz="1400" dirty="0" smtClean="0"/>
              <a:t> process and how it may be used to guide your design work, as well as help make vital design decisions. You will be using it in ME270, for those of you in the MechSE program.  </a:t>
            </a:r>
          </a:p>
          <a:p>
            <a:pPr marL="342900" indent="-342900">
              <a:buFont typeface="+mj-lt"/>
              <a:buAutoNum type="arabicPeriod"/>
            </a:pPr>
            <a:r>
              <a:rPr lang="en-US" sz="1400" dirty="0" smtClean="0"/>
              <a:t>So, I will end the presentation by going through the final Lecture Class Assignment (#15) with screen shots from </a:t>
            </a:r>
            <a:r>
              <a:rPr lang="en-US" sz="1400" dirty="0" err="1" smtClean="0"/>
              <a:t>aPriori</a:t>
            </a:r>
            <a:r>
              <a:rPr lang="en-US" sz="1400" dirty="0" smtClean="0"/>
              <a:t>, that you may use to complete the assignment.  We will review 4 different ways we might design a simple bracket for different potential material and manufacturing process choices.  The 4 geometries are shown below.</a:t>
            </a:r>
            <a:endParaRPr lang="en-US" sz="1400" dirty="0"/>
          </a:p>
          <a:p>
            <a:pPr marL="342900" indent="-342900">
              <a:buFont typeface="+mj-lt"/>
              <a:buAutoNum type="arabicPeriod"/>
            </a:pPr>
            <a:endParaRPr lang="en-US" sz="1400" dirty="0" smtClean="0"/>
          </a:p>
        </p:txBody>
      </p:sp>
      <p:sp>
        <p:nvSpPr>
          <p:cNvPr id="11" name="Rectangle 10"/>
          <p:cNvSpPr/>
          <p:nvPr/>
        </p:nvSpPr>
        <p:spPr>
          <a:xfrm>
            <a:off x="576315" y="6459356"/>
            <a:ext cx="11268616" cy="369332"/>
          </a:xfrm>
          <a:prstGeom prst="rect">
            <a:avLst/>
          </a:prstGeom>
        </p:spPr>
        <p:txBody>
          <a:bodyPr wrap="square">
            <a:spAutoFit/>
          </a:bodyPr>
          <a:lstStyle/>
          <a:p>
            <a:pPr algn="ctr"/>
            <a:r>
              <a:rPr lang="en-US" i="1" dirty="0" smtClean="0">
                <a:solidFill>
                  <a:srgbClr val="FF0000"/>
                </a:solidFill>
              </a:rPr>
              <a:t>Don’t forget to submit the lecture class assignment by the due date for full credit (i.e. April 19</a:t>
            </a:r>
            <a:r>
              <a:rPr lang="en-US" i="1" baseline="30000" dirty="0" smtClean="0">
                <a:solidFill>
                  <a:srgbClr val="FF0000"/>
                </a:solidFill>
              </a:rPr>
              <a:t>th</a:t>
            </a:r>
            <a:r>
              <a:rPr lang="en-US" i="1" dirty="0" smtClean="0">
                <a:solidFill>
                  <a:srgbClr val="FF0000"/>
                </a:solidFill>
              </a:rPr>
              <a:t>, 8pm)</a:t>
            </a:r>
            <a:endParaRPr lang="en-US" i="1" dirty="0">
              <a:solidFill>
                <a:srgbClr val="FF0000"/>
              </a:solidFill>
            </a:endParaRPr>
          </a:p>
        </p:txBody>
      </p:sp>
      <p:pic>
        <p:nvPicPr>
          <p:cNvPr id="1026"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97616" y="4150703"/>
            <a:ext cx="1349375" cy="166052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7259" y="4150703"/>
            <a:ext cx="1349375" cy="160813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56902" y="4150703"/>
            <a:ext cx="1355725" cy="174466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63012" y="4150703"/>
            <a:ext cx="1349375" cy="169068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252769" y="6005886"/>
            <a:ext cx="1039067" cy="369332"/>
          </a:xfrm>
          <a:prstGeom prst="rect">
            <a:avLst/>
          </a:prstGeom>
          <a:noFill/>
        </p:spPr>
        <p:txBody>
          <a:bodyPr wrap="none" rtlCol="0">
            <a:spAutoFit/>
          </a:bodyPr>
          <a:lstStyle/>
          <a:p>
            <a:r>
              <a:rPr lang="en-US" dirty="0" smtClean="0"/>
              <a:t>Bar stock</a:t>
            </a:r>
            <a:endParaRPr lang="en-US" dirty="0"/>
          </a:p>
        </p:txBody>
      </p:sp>
      <p:sp>
        <p:nvSpPr>
          <p:cNvPr id="12" name="TextBox 11"/>
          <p:cNvSpPr txBox="1"/>
          <p:nvPr/>
        </p:nvSpPr>
        <p:spPr>
          <a:xfrm>
            <a:off x="4408862" y="6035931"/>
            <a:ext cx="1686167" cy="369332"/>
          </a:xfrm>
          <a:prstGeom prst="rect">
            <a:avLst/>
          </a:prstGeom>
          <a:noFill/>
        </p:spPr>
        <p:txBody>
          <a:bodyPr wrap="none" rtlCol="0">
            <a:spAutoFit/>
          </a:bodyPr>
          <a:lstStyle/>
          <a:p>
            <a:r>
              <a:rPr lang="en-US" dirty="0" smtClean="0"/>
              <a:t>Angle Iron stock</a:t>
            </a:r>
            <a:endParaRPr lang="en-US" dirty="0"/>
          </a:p>
        </p:txBody>
      </p:sp>
      <p:sp>
        <p:nvSpPr>
          <p:cNvPr id="13" name="TextBox 12"/>
          <p:cNvSpPr txBox="1"/>
          <p:nvPr/>
        </p:nvSpPr>
        <p:spPr>
          <a:xfrm>
            <a:off x="7056902" y="6005886"/>
            <a:ext cx="1320746" cy="369332"/>
          </a:xfrm>
          <a:prstGeom prst="rect">
            <a:avLst/>
          </a:prstGeom>
          <a:noFill/>
        </p:spPr>
        <p:txBody>
          <a:bodyPr wrap="none" rtlCol="0">
            <a:spAutoFit/>
          </a:bodyPr>
          <a:lstStyle/>
          <a:p>
            <a:r>
              <a:rPr lang="en-US" dirty="0" smtClean="0"/>
              <a:t>Sheet Metal</a:t>
            </a:r>
            <a:endParaRPr lang="en-US" dirty="0"/>
          </a:p>
        </p:txBody>
      </p:sp>
      <p:sp>
        <p:nvSpPr>
          <p:cNvPr id="14" name="TextBox 13"/>
          <p:cNvSpPr txBox="1"/>
          <p:nvPr/>
        </p:nvSpPr>
        <p:spPr>
          <a:xfrm>
            <a:off x="9123025" y="6035931"/>
            <a:ext cx="1829347" cy="369332"/>
          </a:xfrm>
          <a:prstGeom prst="rect">
            <a:avLst/>
          </a:prstGeom>
          <a:noFill/>
        </p:spPr>
        <p:txBody>
          <a:bodyPr wrap="none" rtlCol="0">
            <a:spAutoFit/>
          </a:bodyPr>
          <a:lstStyle/>
          <a:p>
            <a:r>
              <a:rPr lang="en-US" dirty="0" smtClean="0"/>
              <a:t>Injection molded </a:t>
            </a:r>
            <a:endParaRPr lang="en-US" dirty="0"/>
          </a:p>
        </p:txBody>
      </p:sp>
    </p:spTree>
    <p:extLst>
      <p:ext uri="{BB962C8B-B14F-4D97-AF65-F5344CB8AC3E}">
        <p14:creationId xmlns:p14="http://schemas.microsoft.com/office/powerpoint/2010/main" val="33946569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1"/>
          <p:cNvSpPr>
            <a:spLocks noGrp="1"/>
          </p:cNvSpPr>
          <p:nvPr>
            <p:ph type="title"/>
          </p:nvPr>
        </p:nvSpPr>
        <p:spPr bwMode="auto">
          <a:xfrm>
            <a:off x="2008189" y="336551"/>
            <a:ext cx="8232775" cy="4857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058" tIns="41029" rIns="82058" bIns="41029" numCol="1" anchor="t" anchorCtr="0" compatLnSpc="1">
            <a:prstTxWarp prst="textNoShape">
              <a:avLst/>
            </a:prstTxWarp>
          </a:bodyPr>
          <a:lstStyle/>
          <a:p>
            <a:r>
              <a:rPr lang="en-US" altLang="en-US" smtClean="0"/>
              <a:t>Permanent Mold Casting</a:t>
            </a:r>
          </a:p>
        </p:txBody>
      </p:sp>
      <p:pic>
        <p:nvPicPr>
          <p:cNvPr id="11776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1964" y="1076326"/>
            <a:ext cx="4848225" cy="350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9888" y="1076325"/>
            <a:ext cx="3670300" cy="240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5" name="Picture 4">
            <a:hlinkClick r:id="rId4" action="ppaction://hlinkfile"/>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19888" y="3517900"/>
            <a:ext cx="3670300" cy="300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6"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0" y="4638675"/>
            <a:ext cx="3532188"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1647813"/>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058" tIns="41029" rIns="82058" bIns="41029" numCol="1" anchor="t" anchorCtr="0" compatLnSpc="1">
            <a:prstTxWarp prst="textNoShape">
              <a:avLst/>
            </a:prstTxWarp>
          </a:bodyPr>
          <a:lstStyle/>
          <a:p>
            <a:pPr eaLnBrk="1" hangingPunct="1">
              <a:spcBef>
                <a:spcPts val="538"/>
              </a:spcBef>
            </a:pPr>
            <a:r>
              <a:rPr lang="en-US" altLang="en-US" smtClean="0"/>
              <a:t>Product Design Considerations</a:t>
            </a:r>
          </a:p>
        </p:txBody>
      </p:sp>
      <p:sp>
        <p:nvSpPr>
          <p:cNvPr id="118787" name="Rectangle 3"/>
          <p:cNvSpPr>
            <a:spLocks noGrp="1" noChangeArrowheads="1"/>
          </p:cNvSpPr>
          <p:nvPr>
            <p:ph type="body" idx="1"/>
          </p:nvPr>
        </p:nvSpPr>
        <p:spPr bwMode="auto">
          <a:xfrm>
            <a:off x="1979614" y="1008064"/>
            <a:ext cx="8480425" cy="5648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058" tIns="41029" rIns="82058" bIns="41029" numCol="1" anchor="t" anchorCtr="0" compatLnSpc="1">
            <a:prstTxWarp prst="textNoShape">
              <a:avLst/>
            </a:prstTxWarp>
          </a:bodyPr>
          <a:lstStyle/>
          <a:p>
            <a:pPr marL="546100" indent="-546100" eaLnBrk="1" hangingPunct="1">
              <a:lnSpc>
                <a:spcPct val="130000"/>
              </a:lnSpc>
              <a:buFontTx/>
              <a:buAutoNum type="arabicPeriod"/>
            </a:pPr>
            <a:r>
              <a:rPr lang="en-US" altLang="en-US" smtClean="0"/>
              <a:t>Geometric simplicity that allows for shrinkage and reduces the need for cores.</a:t>
            </a:r>
          </a:p>
          <a:p>
            <a:pPr marL="546100" indent="-546100" eaLnBrk="1" hangingPunct="1">
              <a:lnSpc>
                <a:spcPct val="130000"/>
              </a:lnSpc>
              <a:buFontTx/>
              <a:buAutoNum type="arabicPeriod"/>
            </a:pPr>
            <a:r>
              <a:rPr lang="en-US" altLang="en-US" smtClean="0"/>
              <a:t>Reduce sharp angles by rounding corners and reducing stress concentrations areas that may cause hot tearing and cracks.</a:t>
            </a:r>
          </a:p>
          <a:p>
            <a:pPr marL="546100" indent="-546100" eaLnBrk="1" hangingPunct="1">
              <a:lnSpc>
                <a:spcPct val="130000"/>
              </a:lnSpc>
              <a:buFontTx/>
              <a:buAutoNum type="arabicPeriod"/>
            </a:pPr>
            <a:r>
              <a:rPr lang="en-US" altLang="en-US" smtClean="0"/>
              <a:t>Increase draft angles (interior and exterior).  Minimums:</a:t>
            </a:r>
          </a:p>
          <a:p>
            <a:pPr marL="933450" lvl="1" indent="-477838" eaLnBrk="1" hangingPunct="1">
              <a:lnSpc>
                <a:spcPct val="130000"/>
              </a:lnSpc>
            </a:pPr>
            <a:r>
              <a:rPr lang="en-US" altLang="en-US" smtClean="0"/>
              <a:t>Draft = 1</a:t>
            </a:r>
            <a:r>
              <a:rPr lang="en-US" altLang="en-US" smtClean="0">
                <a:sym typeface="Symbol" panose="05050102010706020507" pitchFamily="18" charset="2"/>
              </a:rPr>
              <a:t></a:t>
            </a:r>
            <a:r>
              <a:rPr lang="en-US" altLang="en-US" smtClean="0"/>
              <a:t> for sand casting</a:t>
            </a:r>
          </a:p>
          <a:p>
            <a:pPr marL="933450" lvl="1" indent="-477838" eaLnBrk="1" hangingPunct="1">
              <a:lnSpc>
                <a:spcPct val="130000"/>
              </a:lnSpc>
            </a:pPr>
            <a:r>
              <a:rPr lang="en-US" altLang="en-US" smtClean="0"/>
              <a:t>Draft = 2</a:t>
            </a:r>
            <a:r>
              <a:rPr lang="en-US" altLang="en-US" smtClean="0">
                <a:sym typeface="Symbol" panose="05050102010706020507" pitchFamily="18" charset="2"/>
              </a:rPr>
              <a:t></a:t>
            </a:r>
            <a:r>
              <a:rPr lang="en-US" altLang="en-US" smtClean="0"/>
              <a:t> to 3</a:t>
            </a:r>
            <a:r>
              <a:rPr lang="en-US" altLang="en-US" smtClean="0">
                <a:sym typeface="Symbol" panose="05050102010706020507" pitchFamily="18" charset="2"/>
              </a:rPr>
              <a:t></a:t>
            </a:r>
            <a:r>
              <a:rPr lang="en-US" altLang="en-US" smtClean="0"/>
              <a:t> for permanent mold processes</a:t>
            </a:r>
          </a:p>
        </p:txBody>
      </p:sp>
    </p:spTree>
    <p:extLst>
      <p:ext uri="{BB962C8B-B14F-4D97-AF65-F5344CB8AC3E}">
        <p14:creationId xmlns:p14="http://schemas.microsoft.com/office/powerpoint/2010/main" val="1193678616"/>
      </p:ext>
    </p:extLst>
  </p:cSld>
  <p:clrMapOvr>
    <a:masterClrMapping/>
  </p:clrMapOvr>
  <p:transition advClick="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058" tIns="41029" rIns="82058" bIns="41029" numCol="1" anchor="t" anchorCtr="0" compatLnSpc="1">
            <a:prstTxWarp prst="textNoShape">
              <a:avLst/>
            </a:prstTxWarp>
          </a:bodyPr>
          <a:lstStyle/>
          <a:p>
            <a:pPr eaLnBrk="1" hangingPunct="1"/>
            <a:r>
              <a:rPr lang="en-US" altLang="en-US" smtClean="0"/>
              <a:t>Draft</a:t>
            </a:r>
          </a:p>
        </p:txBody>
      </p:sp>
      <p:sp>
        <p:nvSpPr>
          <p:cNvPr id="119811" name="Rectangle 3"/>
          <p:cNvSpPr>
            <a:spLocks noGrp="1" noChangeArrowheads="1"/>
          </p:cNvSpPr>
          <p:nvPr>
            <p:ph type="body" idx="1"/>
          </p:nvPr>
        </p:nvSpPr>
        <p:spPr bwMode="auto">
          <a:xfrm>
            <a:off x="1979614" y="1143001"/>
            <a:ext cx="8232775" cy="49831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058" tIns="41029" rIns="82058" bIns="41029" numCol="1" anchor="t" anchorCtr="0" compatLnSpc="1">
            <a:prstTxWarp prst="textNoShape">
              <a:avLst/>
            </a:prstTxWarp>
          </a:bodyPr>
          <a:lstStyle/>
          <a:p>
            <a:pPr eaLnBrk="1" hangingPunct="1">
              <a:spcBef>
                <a:spcPct val="50000"/>
              </a:spcBef>
            </a:pPr>
            <a:r>
              <a:rPr lang="en-US" altLang="en-US" smtClean="0"/>
              <a:t>Minor changes in part design can reduce need for coring</a:t>
            </a:r>
            <a:endParaRPr lang="en-US" altLang="en-US" sz="2500"/>
          </a:p>
          <a:p>
            <a:pPr eaLnBrk="1" hangingPunct="1">
              <a:spcBef>
                <a:spcPct val="50000"/>
              </a:spcBef>
              <a:buFontTx/>
              <a:buNone/>
            </a:pPr>
            <a:endParaRPr lang="en-US" altLang="en-US" sz="2500"/>
          </a:p>
          <a:p>
            <a:pPr eaLnBrk="1" hangingPunct="1">
              <a:spcBef>
                <a:spcPct val="50000"/>
              </a:spcBef>
              <a:buFontTx/>
              <a:buNone/>
            </a:pPr>
            <a:endParaRPr lang="en-US" altLang="en-US" sz="2500"/>
          </a:p>
          <a:p>
            <a:pPr eaLnBrk="1" hangingPunct="1">
              <a:spcBef>
                <a:spcPct val="50000"/>
              </a:spcBef>
              <a:buFontTx/>
              <a:buNone/>
            </a:pPr>
            <a:endParaRPr lang="en-US" altLang="en-US" sz="2500"/>
          </a:p>
          <a:p>
            <a:pPr eaLnBrk="1" hangingPunct="1">
              <a:spcBef>
                <a:spcPct val="50000"/>
              </a:spcBef>
              <a:buFontTx/>
              <a:buNone/>
            </a:pPr>
            <a:endParaRPr lang="en-US" altLang="en-US" sz="2500"/>
          </a:p>
          <a:p>
            <a:pPr eaLnBrk="1" hangingPunct="1">
              <a:spcBef>
                <a:spcPct val="50000"/>
              </a:spcBef>
              <a:buFontTx/>
              <a:buNone/>
            </a:pPr>
            <a:endParaRPr lang="en-US" altLang="en-US" sz="2500"/>
          </a:p>
          <a:p>
            <a:pPr eaLnBrk="1" hangingPunct="1">
              <a:spcBef>
                <a:spcPct val="50000"/>
              </a:spcBef>
              <a:buFontTx/>
              <a:buNone/>
            </a:pPr>
            <a:endParaRPr lang="en-US" altLang="en-US" sz="2500"/>
          </a:p>
          <a:p>
            <a:pPr eaLnBrk="1" hangingPunct="1">
              <a:spcBef>
                <a:spcPct val="50000"/>
              </a:spcBef>
              <a:buFontTx/>
              <a:buNone/>
            </a:pPr>
            <a:r>
              <a:rPr lang="en-US" altLang="en-US" sz="2500"/>
              <a:t>	Design change to eliminate the need for using a core: (a) original design, and (b) redesign.</a:t>
            </a:r>
          </a:p>
        </p:txBody>
      </p:sp>
      <p:pic>
        <p:nvPicPr>
          <p:cNvPr id="119812" name="Picture 4" descr="w0118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9926" y="2349500"/>
            <a:ext cx="8520113"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588686"/>
      </p:ext>
    </p:extLst>
  </p:cSld>
  <p:clrMapOvr>
    <a:masterClrMapping/>
  </p:clrMapOvr>
  <p:transition advClick="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bwMode="auto">
          <a:xfrm>
            <a:off x="1801814" y="228600"/>
            <a:ext cx="8561387" cy="577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058" tIns="41029" rIns="82058" bIns="41029" numCol="1" anchor="t" anchorCtr="0" compatLnSpc="1">
            <a:prstTxWarp prst="textNoShape">
              <a:avLst/>
            </a:prstTxWarp>
          </a:bodyPr>
          <a:lstStyle/>
          <a:p>
            <a:pPr eaLnBrk="1" hangingPunct="1">
              <a:spcBef>
                <a:spcPts val="538"/>
              </a:spcBef>
            </a:pPr>
            <a:r>
              <a:rPr lang="en-US" altLang="en-US" sz="3200"/>
              <a:t>Product Design Considerations - Cont</a:t>
            </a:r>
          </a:p>
        </p:txBody>
      </p:sp>
      <p:sp>
        <p:nvSpPr>
          <p:cNvPr id="120835" name="Rectangle 3"/>
          <p:cNvSpPr>
            <a:spLocks noGrp="1" noChangeArrowheads="1"/>
          </p:cNvSpPr>
          <p:nvPr>
            <p:ph type="body" idx="1"/>
          </p:nvPr>
        </p:nvSpPr>
        <p:spPr bwMode="auto">
          <a:xfrm>
            <a:off x="1939926" y="1076326"/>
            <a:ext cx="8423275" cy="5243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058" tIns="41029" rIns="82058" bIns="41029" numCol="1" anchor="t" anchorCtr="0" compatLnSpc="1">
            <a:prstTxWarp prst="textNoShape">
              <a:avLst/>
            </a:prstTxWarp>
          </a:bodyPr>
          <a:lstStyle/>
          <a:p>
            <a:pPr marL="546100" indent="-546100" eaLnBrk="1" hangingPunct="1">
              <a:lnSpc>
                <a:spcPct val="130000"/>
              </a:lnSpc>
              <a:buFontTx/>
              <a:buAutoNum type="arabicPeriod" startAt="4"/>
            </a:pPr>
            <a:r>
              <a:rPr lang="en-US" altLang="en-US" smtClean="0"/>
              <a:t>Dimensional Tolerances and Surface Finish:</a:t>
            </a:r>
          </a:p>
          <a:p>
            <a:pPr marL="933450" lvl="1" indent="-477838" eaLnBrk="1" hangingPunct="1">
              <a:lnSpc>
                <a:spcPct val="130000"/>
              </a:lnSpc>
            </a:pPr>
            <a:r>
              <a:rPr lang="en-US" altLang="en-US" smtClean="0"/>
              <a:t>Sand casting:  poor dimensional accuracies and finish</a:t>
            </a:r>
          </a:p>
          <a:p>
            <a:pPr marL="933450" lvl="1" indent="-477838" eaLnBrk="1" hangingPunct="1">
              <a:lnSpc>
                <a:spcPct val="130000"/>
              </a:lnSpc>
            </a:pPr>
            <a:r>
              <a:rPr lang="en-US" altLang="en-US" smtClean="0"/>
              <a:t>Die casting and investment casting:  better dimensional accuracies and finish</a:t>
            </a:r>
            <a:endParaRPr lang="en-US" altLang="en-US" sz="2900"/>
          </a:p>
          <a:p>
            <a:pPr marL="546100" indent="-546100" eaLnBrk="1" hangingPunct="1">
              <a:lnSpc>
                <a:spcPct val="130000"/>
              </a:lnSpc>
              <a:buFontTx/>
              <a:buAutoNum type="arabicPeriod" startAt="5"/>
            </a:pPr>
            <a:r>
              <a:rPr lang="en-US" altLang="en-US" smtClean="0"/>
              <a:t>Machining Allowances:</a:t>
            </a:r>
          </a:p>
          <a:p>
            <a:pPr marL="933450" lvl="1" indent="-477838" eaLnBrk="1" hangingPunct="1">
              <a:lnSpc>
                <a:spcPct val="130000"/>
              </a:lnSpc>
            </a:pPr>
            <a:r>
              <a:rPr lang="en-US" altLang="en-US" smtClean="0"/>
              <a:t>Additional material, called the </a:t>
            </a:r>
            <a:r>
              <a:rPr lang="en-US" altLang="en-US" i="1" smtClean="0"/>
              <a:t>machining allowance</a:t>
            </a:r>
            <a:r>
              <a:rPr lang="en-US" altLang="en-US" smtClean="0"/>
              <a:t>, is left on the casting in those surfaces where machining is necessary  </a:t>
            </a:r>
          </a:p>
        </p:txBody>
      </p:sp>
    </p:spTree>
    <p:extLst>
      <p:ext uri="{BB962C8B-B14F-4D97-AF65-F5344CB8AC3E}">
        <p14:creationId xmlns:p14="http://schemas.microsoft.com/office/powerpoint/2010/main" val="2927280848"/>
      </p:ext>
    </p:extLst>
  </p:cSld>
  <p:clrMapOvr>
    <a:masterClrMapping/>
  </p:clrMapOvr>
  <p:transition advClick="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3063" y="1770064"/>
            <a:ext cx="6096000" cy="464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59" name="Text Box 3"/>
          <p:cNvSpPr txBox="1">
            <a:spLocks noChangeArrowheads="1"/>
          </p:cNvSpPr>
          <p:nvPr/>
        </p:nvSpPr>
        <p:spPr bwMode="auto">
          <a:xfrm>
            <a:off x="3886200" y="685801"/>
            <a:ext cx="4516438" cy="89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i="1">
                <a:solidFill>
                  <a:schemeClr val="tx1"/>
                </a:solidFill>
                <a:latin typeface="Times New Roman" panose="02020603050405020304" pitchFamily="18" charset="0"/>
              </a:defRPr>
            </a:lvl1pPr>
            <a:lvl2pPr marL="742950" indent="-285750">
              <a:defRPr sz="2800" i="1">
                <a:solidFill>
                  <a:schemeClr val="tx1"/>
                </a:solidFill>
                <a:latin typeface="Times New Roman" panose="02020603050405020304" pitchFamily="18" charset="0"/>
              </a:defRPr>
            </a:lvl2pPr>
            <a:lvl3pPr marL="1143000" indent="-228600">
              <a:defRPr sz="2800" i="1">
                <a:solidFill>
                  <a:schemeClr val="tx1"/>
                </a:solidFill>
                <a:latin typeface="Times New Roman" panose="02020603050405020304" pitchFamily="18" charset="0"/>
              </a:defRPr>
            </a:lvl3pPr>
            <a:lvl4pPr marL="1600200" indent="-228600">
              <a:defRPr sz="2800" i="1">
                <a:solidFill>
                  <a:schemeClr val="tx1"/>
                </a:solidFill>
                <a:latin typeface="Times New Roman" panose="02020603050405020304" pitchFamily="18" charset="0"/>
              </a:defRPr>
            </a:lvl4pPr>
            <a:lvl5pPr marL="2057400" indent="-228600">
              <a:defRPr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i="1">
                <a:solidFill>
                  <a:schemeClr val="tx1"/>
                </a:solidFill>
                <a:latin typeface="Times New Roman" panose="02020603050405020304" pitchFamily="18" charset="0"/>
              </a:defRPr>
            </a:lvl9pPr>
          </a:lstStyle>
          <a:p>
            <a:pPr algn="ctr" eaLnBrk="1" hangingPunct="1"/>
            <a:r>
              <a:rPr lang="en-US" altLang="en-US" sz="3200"/>
              <a:t>Introduction to Machining</a:t>
            </a:r>
          </a:p>
          <a:p>
            <a:pPr algn="ctr" eaLnBrk="1" hangingPunct="1"/>
            <a:r>
              <a:rPr lang="en-US" altLang="en-US" sz="2000"/>
              <a:t>Common Machining Operations</a:t>
            </a:r>
          </a:p>
        </p:txBody>
      </p:sp>
      <p:sp>
        <p:nvSpPr>
          <p:cNvPr id="121860" name="Text Box 4"/>
          <p:cNvSpPr txBox="1">
            <a:spLocks noChangeArrowheads="1"/>
          </p:cNvSpPr>
          <p:nvPr/>
        </p:nvSpPr>
        <p:spPr bwMode="auto">
          <a:xfrm>
            <a:off x="8153401" y="6400801"/>
            <a:ext cx="87075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i="1">
                <a:solidFill>
                  <a:schemeClr val="tx1"/>
                </a:solidFill>
                <a:latin typeface="Times New Roman" panose="02020603050405020304" pitchFamily="18" charset="0"/>
              </a:defRPr>
            </a:lvl1pPr>
            <a:lvl2pPr marL="742950" indent="-285750">
              <a:defRPr sz="2800" i="1">
                <a:solidFill>
                  <a:schemeClr val="tx1"/>
                </a:solidFill>
                <a:latin typeface="Times New Roman" panose="02020603050405020304" pitchFamily="18" charset="0"/>
              </a:defRPr>
            </a:lvl2pPr>
            <a:lvl3pPr marL="1143000" indent="-228600">
              <a:defRPr sz="2800" i="1">
                <a:solidFill>
                  <a:schemeClr val="tx1"/>
                </a:solidFill>
                <a:latin typeface="Times New Roman" panose="02020603050405020304" pitchFamily="18" charset="0"/>
              </a:defRPr>
            </a:lvl3pPr>
            <a:lvl4pPr marL="1600200" indent="-228600">
              <a:defRPr sz="2800" i="1">
                <a:solidFill>
                  <a:schemeClr val="tx1"/>
                </a:solidFill>
                <a:latin typeface="Times New Roman" panose="02020603050405020304" pitchFamily="18" charset="0"/>
              </a:defRPr>
            </a:lvl4pPr>
            <a:lvl5pPr marL="2057400" indent="-228600">
              <a:defRPr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i="1">
                <a:solidFill>
                  <a:schemeClr val="tx1"/>
                </a:solidFill>
                <a:latin typeface="Times New Roman" panose="02020603050405020304" pitchFamily="18" charset="0"/>
              </a:defRPr>
            </a:lvl9pPr>
          </a:lstStyle>
          <a:p>
            <a:pPr eaLnBrk="1" hangingPunct="1"/>
            <a:r>
              <a:rPr lang="en-US" altLang="en-US" sz="1200"/>
              <a:t>Kalpakjian</a:t>
            </a:r>
          </a:p>
        </p:txBody>
      </p:sp>
      <p:sp>
        <p:nvSpPr>
          <p:cNvPr id="121861" name="Rectangle 1"/>
          <p:cNvSpPr>
            <a:spLocks noChangeArrowheads="1"/>
          </p:cNvSpPr>
          <p:nvPr/>
        </p:nvSpPr>
        <p:spPr bwMode="auto">
          <a:xfrm>
            <a:off x="727075" y="6396038"/>
            <a:ext cx="8382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i="1">
                <a:solidFill>
                  <a:schemeClr val="tx1"/>
                </a:solidFill>
                <a:latin typeface="Times New Roman" panose="02020603050405020304" pitchFamily="18" charset="0"/>
              </a:defRPr>
            </a:lvl1pPr>
            <a:lvl2pPr marL="742950" indent="-285750">
              <a:defRPr sz="2800" i="1">
                <a:solidFill>
                  <a:schemeClr val="tx1"/>
                </a:solidFill>
                <a:latin typeface="Times New Roman" panose="02020603050405020304" pitchFamily="18" charset="0"/>
              </a:defRPr>
            </a:lvl2pPr>
            <a:lvl3pPr marL="1143000" indent="-228600">
              <a:defRPr sz="2800" i="1">
                <a:solidFill>
                  <a:schemeClr val="tx1"/>
                </a:solidFill>
                <a:latin typeface="Times New Roman" panose="02020603050405020304" pitchFamily="18" charset="0"/>
              </a:defRPr>
            </a:lvl3pPr>
            <a:lvl4pPr marL="1600200" indent="-228600">
              <a:defRPr sz="2800" i="1">
                <a:solidFill>
                  <a:schemeClr val="tx1"/>
                </a:solidFill>
                <a:latin typeface="Times New Roman" panose="02020603050405020304" pitchFamily="18" charset="0"/>
              </a:defRPr>
            </a:lvl4pPr>
            <a:lvl5pPr marL="2057400" indent="-228600">
              <a:defRPr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i="1">
                <a:solidFill>
                  <a:schemeClr val="tx1"/>
                </a:solidFill>
                <a:latin typeface="Times New Roman" panose="02020603050405020304" pitchFamily="18" charset="0"/>
              </a:defRPr>
            </a:lvl9pPr>
          </a:lstStyle>
          <a:p>
            <a:pPr algn="ctr" eaLnBrk="1" hangingPunct="1"/>
            <a:r>
              <a:rPr lang="en-US" altLang="en-US" sz="2400"/>
              <a:t>Aka: Material Removal Processes</a:t>
            </a:r>
          </a:p>
        </p:txBody>
      </p:sp>
    </p:spTree>
    <p:extLst>
      <p:ext uri="{BB962C8B-B14F-4D97-AF65-F5344CB8AC3E}">
        <p14:creationId xmlns:p14="http://schemas.microsoft.com/office/powerpoint/2010/main" val="1508850953"/>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1700" y="914400"/>
            <a:ext cx="7848600" cy="564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7" name="Text Box 4"/>
          <p:cNvSpPr txBox="1">
            <a:spLocks noChangeArrowheads="1"/>
          </p:cNvSpPr>
          <p:nvPr/>
        </p:nvSpPr>
        <p:spPr bwMode="auto">
          <a:xfrm>
            <a:off x="4459288" y="314326"/>
            <a:ext cx="361990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i="1">
                <a:solidFill>
                  <a:schemeClr val="tx1"/>
                </a:solidFill>
                <a:latin typeface="Times New Roman" panose="02020603050405020304" pitchFamily="18" charset="0"/>
              </a:defRPr>
            </a:lvl1pPr>
            <a:lvl2pPr marL="742950" indent="-285750">
              <a:defRPr sz="2800" i="1">
                <a:solidFill>
                  <a:schemeClr val="tx1"/>
                </a:solidFill>
                <a:latin typeface="Times New Roman" panose="02020603050405020304" pitchFamily="18" charset="0"/>
              </a:defRPr>
            </a:lvl2pPr>
            <a:lvl3pPr marL="1143000" indent="-228600">
              <a:defRPr sz="2800" i="1">
                <a:solidFill>
                  <a:schemeClr val="tx1"/>
                </a:solidFill>
                <a:latin typeface="Times New Roman" panose="02020603050405020304" pitchFamily="18" charset="0"/>
              </a:defRPr>
            </a:lvl3pPr>
            <a:lvl4pPr marL="1600200" indent="-228600">
              <a:defRPr sz="2800" i="1">
                <a:solidFill>
                  <a:schemeClr val="tx1"/>
                </a:solidFill>
                <a:latin typeface="Times New Roman" panose="02020603050405020304" pitchFamily="18" charset="0"/>
              </a:defRPr>
            </a:lvl4pPr>
            <a:lvl5pPr marL="2057400" indent="-228600">
              <a:defRPr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i="1">
                <a:solidFill>
                  <a:schemeClr val="tx1"/>
                </a:solidFill>
                <a:latin typeface="Times New Roman" panose="02020603050405020304" pitchFamily="18" charset="0"/>
              </a:defRPr>
            </a:lvl9pPr>
          </a:lstStyle>
          <a:p>
            <a:pPr eaLnBrk="1" hangingPunct="1"/>
            <a:r>
              <a:rPr lang="en-US" altLang="en-US" sz="2400"/>
              <a:t>Parts of an “Engine” Lathe</a:t>
            </a:r>
          </a:p>
        </p:txBody>
      </p:sp>
      <p:sp>
        <p:nvSpPr>
          <p:cNvPr id="123908" name="Oval 5"/>
          <p:cNvSpPr>
            <a:spLocks noChangeArrowheads="1"/>
          </p:cNvSpPr>
          <p:nvPr/>
        </p:nvSpPr>
        <p:spPr bwMode="auto">
          <a:xfrm>
            <a:off x="7239000" y="990600"/>
            <a:ext cx="838200" cy="381000"/>
          </a:xfrm>
          <a:prstGeom prst="ellipse">
            <a:avLst/>
          </a:pr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i="1">
                <a:solidFill>
                  <a:schemeClr val="tx1"/>
                </a:solidFill>
                <a:latin typeface="Times New Roman" panose="02020603050405020304" pitchFamily="18" charset="0"/>
              </a:defRPr>
            </a:lvl1pPr>
            <a:lvl2pPr marL="742950" indent="-285750">
              <a:defRPr sz="2800" i="1">
                <a:solidFill>
                  <a:schemeClr val="tx1"/>
                </a:solidFill>
                <a:latin typeface="Times New Roman" panose="02020603050405020304" pitchFamily="18" charset="0"/>
              </a:defRPr>
            </a:lvl2pPr>
            <a:lvl3pPr marL="1143000" indent="-228600">
              <a:defRPr sz="2800" i="1">
                <a:solidFill>
                  <a:schemeClr val="tx1"/>
                </a:solidFill>
                <a:latin typeface="Times New Roman" panose="02020603050405020304" pitchFamily="18" charset="0"/>
              </a:defRPr>
            </a:lvl3pPr>
            <a:lvl4pPr marL="1600200" indent="-228600">
              <a:defRPr sz="2800" i="1">
                <a:solidFill>
                  <a:schemeClr val="tx1"/>
                </a:solidFill>
                <a:latin typeface="Times New Roman" panose="02020603050405020304" pitchFamily="18" charset="0"/>
              </a:defRPr>
            </a:lvl4pPr>
            <a:lvl5pPr marL="2057400" indent="-228600">
              <a:defRPr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i="1">
                <a:solidFill>
                  <a:schemeClr val="tx1"/>
                </a:solidFill>
                <a:latin typeface="Times New Roman" panose="02020603050405020304" pitchFamily="18" charset="0"/>
              </a:defRPr>
            </a:lvl9pPr>
          </a:lstStyle>
          <a:p>
            <a:pPr eaLnBrk="1" hangingPunct="1"/>
            <a:endParaRPr lang="en-US" altLang="en-US" sz="3600"/>
          </a:p>
        </p:txBody>
      </p:sp>
      <p:sp>
        <p:nvSpPr>
          <p:cNvPr id="123909" name="Oval 6"/>
          <p:cNvSpPr>
            <a:spLocks noChangeArrowheads="1"/>
          </p:cNvSpPr>
          <p:nvPr/>
        </p:nvSpPr>
        <p:spPr bwMode="auto">
          <a:xfrm>
            <a:off x="7378700" y="1362075"/>
            <a:ext cx="838200" cy="381000"/>
          </a:xfrm>
          <a:prstGeom prst="ellipse">
            <a:avLst/>
          </a:pr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i="1">
                <a:solidFill>
                  <a:schemeClr val="tx1"/>
                </a:solidFill>
                <a:latin typeface="Times New Roman" panose="02020603050405020304" pitchFamily="18" charset="0"/>
              </a:defRPr>
            </a:lvl1pPr>
            <a:lvl2pPr marL="742950" indent="-285750">
              <a:defRPr sz="2800" i="1">
                <a:solidFill>
                  <a:schemeClr val="tx1"/>
                </a:solidFill>
                <a:latin typeface="Times New Roman" panose="02020603050405020304" pitchFamily="18" charset="0"/>
              </a:defRPr>
            </a:lvl2pPr>
            <a:lvl3pPr marL="1143000" indent="-228600">
              <a:defRPr sz="2800" i="1">
                <a:solidFill>
                  <a:schemeClr val="tx1"/>
                </a:solidFill>
                <a:latin typeface="Times New Roman" panose="02020603050405020304" pitchFamily="18" charset="0"/>
              </a:defRPr>
            </a:lvl3pPr>
            <a:lvl4pPr marL="1600200" indent="-228600">
              <a:defRPr sz="2800" i="1">
                <a:solidFill>
                  <a:schemeClr val="tx1"/>
                </a:solidFill>
                <a:latin typeface="Times New Roman" panose="02020603050405020304" pitchFamily="18" charset="0"/>
              </a:defRPr>
            </a:lvl4pPr>
            <a:lvl5pPr marL="2057400" indent="-228600">
              <a:defRPr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i="1">
                <a:solidFill>
                  <a:schemeClr val="tx1"/>
                </a:solidFill>
                <a:latin typeface="Times New Roman" panose="02020603050405020304" pitchFamily="18" charset="0"/>
              </a:defRPr>
            </a:lvl9pPr>
          </a:lstStyle>
          <a:p>
            <a:pPr eaLnBrk="1" hangingPunct="1"/>
            <a:endParaRPr lang="en-US" altLang="en-US" sz="3600"/>
          </a:p>
        </p:txBody>
      </p:sp>
      <p:sp>
        <p:nvSpPr>
          <p:cNvPr id="123910" name="Oval 7"/>
          <p:cNvSpPr>
            <a:spLocks noChangeArrowheads="1"/>
          </p:cNvSpPr>
          <p:nvPr/>
        </p:nvSpPr>
        <p:spPr bwMode="auto">
          <a:xfrm>
            <a:off x="8232775" y="1992313"/>
            <a:ext cx="838200" cy="381000"/>
          </a:xfrm>
          <a:prstGeom prst="ellipse">
            <a:avLst/>
          </a:pr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i="1">
                <a:solidFill>
                  <a:schemeClr val="tx1"/>
                </a:solidFill>
                <a:latin typeface="Times New Roman" panose="02020603050405020304" pitchFamily="18" charset="0"/>
              </a:defRPr>
            </a:lvl1pPr>
            <a:lvl2pPr marL="742950" indent="-285750">
              <a:defRPr sz="2800" i="1">
                <a:solidFill>
                  <a:schemeClr val="tx1"/>
                </a:solidFill>
                <a:latin typeface="Times New Roman" panose="02020603050405020304" pitchFamily="18" charset="0"/>
              </a:defRPr>
            </a:lvl2pPr>
            <a:lvl3pPr marL="1143000" indent="-228600">
              <a:defRPr sz="2800" i="1">
                <a:solidFill>
                  <a:schemeClr val="tx1"/>
                </a:solidFill>
                <a:latin typeface="Times New Roman" panose="02020603050405020304" pitchFamily="18" charset="0"/>
              </a:defRPr>
            </a:lvl3pPr>
            <a:lvl4pPr marL="1600200" indent="-228600">
              <a:defRPr sz="2800" i="1">
                <a:solidFill>
                  <a:schemeClr val="tx1"/>
                </a:solidFill>
                <a:latin typeface="Times New Roman" panose="02020603050405020304" pitchFamily="18" charset="0"/>
              </a:defRPr>
            </a:lvl4pPr>
            <a:lvl5pPr marL="2057400" indent="-228600">
              <a:defRPr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i="1">
                <a:solidFill>
                  <a:schemeClr val="tx1"/>
                </a:solidFill>
                <a:latin typeface="Times New Roman" panose="02020603050405020304" pitchFamily="18" charset="0"/>
              </a:defRPr>
            </a:lvl9pPr>
          </a:lstStyle>
          <a:p>
            <a:pPr eaLnBrk="1" hangingPunct="1"/>
            <a:endParaRPr lang="en-US" altLang="en-US" sz="3600"/>
          </a:p>
        </p:txBody>
      </p:sp>
      <p:sp>
        <p:nvSpPr>
          <p:cNvPr id="123911" name="Oval 8"/>
          <p:cNvSpPr>
            <a:spLocks noChangeArrowheads="1"/>
          </p:cNvSpPr>
          <p:nvPr/>
        </p:nvSpPr>
        <p:spPr bwMode="auto">
          <a:xfrm>
            <a:off x="8909050" y="3200400"/>
            <a:ext cx="838200" cy="381000"/>
          </a:xfrm>
          <a:prstGeom prst="ellipse">
            <a:avLst/>
          </a:pr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i="1">
                <a:solidFill>
                  <a:schemeClr val="tx1"/>
                </a:solidFill>
                <a:latin typeface="Times New Roman" panose="02020603050405020304" pitchFamily="18" charset="0"/>
              </a:defRPr>
            </a:lvl1pPr>
            <a:lvl2pPr marL="742950" indent="-285750">
              <a:defRPr sz="2800" i="1">
                <a:solidFill>
                  <a:schemeClr val="tx1"/>
                </a:solidFill>
                <a:latin typeface="Times New Roman" panose="02020603050405020304" pitchFamily="18" charset="0"/>
              </a:defRPr>
            </a:lvl2pPr>
            <a:lvl3pPr marL="1143000" indent="-228600">
              <a:defRPr sz="2800" i="1">
                <a:solidFill>
                  <a:schemeClr val="tx1"/>
                </a:solidFill>
                <a:latin typeface="Times New Roman" panose="02020603050405020304" pitchFamily="18" charset="0"/>
              </a:defRPr>
            </a:lvl3pPr>
            <a:lvl4pPr marL="1600200" indent="-228600">
              <a:defRPr sz="2800" i="1">
                <a:solidFill>
                  <a:schemeClr val="tx1"/>
                </a:solidFill>
                <a:latin typeface="Times New Roman" panose="02020603050405020304" pitchFamily="18" charset="0"/>
              </a:defRPr>
            </a:lvl4pPr>
            <a:lvl5pPr marL="2057400" indent="-228600">
              <a:defRPr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i="1">
                <a:solidFill>
                  <a:schemeClr val="tx1"/>
                </a:solidFill>
                <a:latin typeface="Times New Roman" panose="02020603050405020304" pitchFamily="18" charset="0"/>
              </a:defRPr>
            </a:lvl9pPr>
          </a:lstStyle>
          <a:p>
            <a:pPr eaLnBrk="1" hangingPunct="1"/>
            <a:endParaRPr lang="en-US" altLang="en-US" sz="3600"/>
          </a:p>
        </p:txBody>
      </p:sp>
      <p:sp>
        <p:nvSpPr>
          <p:cNvPr id="123912" name="Oval 9"/>
          <p:cNvSpPr>
            <a:spLocks noChangeArrowheads="1"/>
          </p:cNvSpPr>
          <p:nvPr/>
        </p:nvSpPr>
        <p:spPr bwMode="auto">
          <a:xfrm>
            <a:off x="5992813" y="2038350"/>
            <a:ext cx="838200" cy="381000"/>
          </a:xfrm>
          <a:prstGeom prst="ellipse">
            <a:avLst/>
          </a:pr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i="1">
                <a:solidFill>
                  <a:schemeClr val="tx1"/>
                </a:solidFill>
                <a:latin typeface="Times New Roman" panose="02020603050405020304" pitchFamily="18" charset="0"/>
              </a:defRPr>
            </a:lvl1pPr>
            <a:lvl2pPr marL="742950" indent="-285750">
              <a:defRPr sz="2800" i="1">
                <a:solidFill>
                  <a:schemeClr val="tx1"/>
                </a:solidFill>
                <a:latin typeface="Times New Roman" panose="02020603050405020304" pitchFamily="18" charset="0"/>
              </a:defRPr>
            </a:lvl2pPr>
            <a:lvl3pPr marL="1143000" indent="-228600">
              <a:defRPr sz="2800" i="1">
                <a:solidFill>
                  <a:schemeClr val="tx1"/>
                </a:solidFill>
                <a:latin typeface="Times New Roman" panose="02020603050405020304" pitchFamily="18" charset="0"/>
              </a:defRPr>
            </a:lvl3pPr>
            <a:lvl4pPr marL="1600200" indent="-228600">
              <a:defRPr sz="2800" i="1">
                <a:solidFill>
                  <a:schemeClr val="tx1"/>
                </a:solidFill>
                <a:latin typeface="Times New Roman" panose="02020603050405020304" pitchFamily="18" charset="0"/>
              </a:defRPr>
            </a:lvl4pPr>
            <a:lvl5pPr marL="2057400" indent="-228600">
              <a:defRPr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i="1">
                <a:solidFill>
                  <a:schemeClr val="tx1"/>
                </a:solidFill>
                <a:latin typeface="Times New Roman" panose="02020603050405020304" pitchFamily="18" charset="0"/>
              </a:defRPr>
            </a:lvl9pPr>
          </a:lstStyle>
          <a:p>
            <a:pPr eaLnBrk="1" hangingPunct="1"/>
            <a:endParaRPr lang="en-US" altLang="en-US" sz="3600"/>
          </a:p>
        </p:txBody>
      </p:sp>
      <p:sp>
        <p:nvSpPr>
          <p:cNvPr id="123913" name="Oval 10"/>
          <p:cNvSpPr>
            <a:spLocks noChangeArrowheads="1"/>
          </p:cNvSpPr>
          <p:nvPr/>
        </p:nvSpPr>
        <p:spPr bwMode="auto">
          <a:xfrm>
            <a:off x="5938838" y="1592263"/>
            <a:ext cx="838200" cy="381000"/>
          </a:xfrm>
          <a:prstGeom prst="ellipse">
            <a:avLst/>
          </a:pr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i="1">
                <a:solidFill>
                  <a:schemeClr val="tx1"/>
                </a:solidFill>
                <a:latin typeface="Times New Roman" panose="02020603050405020304" pitchFamily="18" charset="0"/>
              </a:defRPr>
            </a:lvl1pPr>
            <a:lvl2pPr marL="742950" indent="-285750">
              <a:defRPr sz="2800" i="1">
                <a:solidFill>
                  <a:schemeClr val="tx1"/>
                </a:solidFill>
                <a:latin typeface="Times New Roman" panose="02020603050405020304" pitchFamily="18" charset="0"/>
              </a:defRPr>
            </a:lvl2pPr>
            <a:lvl3pPr marL="1143000" indent="-228600">
              <a:defRPr sz="2800" i="1">
                <a:solidFill>
                  <a:schemeClr val="tx1"/>
                </a:solidFill>
                <a:latin typeface="Times New Roman" panose="02020603050405020304" pitchFamily="18" charset="0"/>
              </a:defRPr>
            </a:lvl3pPr>
            <a:lvl4pPr marL="1600200" indent="-228600">
              <a:defRPr sz="2800" i="1">
                <a:solidFill>
                  <a:schemeClr val="tx1"/>
                </a:solidFill>
                <a:latin typeface="Times New Roman" panose="02020603050405020304" pitchFamily="18" charset="0"/>
              </a:defRPr>
            </a:lvl4pPr>
            <a:lvl5pPr marL="2057400" indent="-228600">
              <a:defRPr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i="1">
                <a:solidFill>
                  <a:schemeClr val="tx1"/>
                </a:solidFill>
                <a:latin typeface="Times New Roman" panose="02020603050405020304" pitchFamily="18" charset="0"/>
              </a:defRPr>
            </a:lvl9pPr>
          </a:lstStyle>
          <a:p>
            <a:pPr eaLnBrk="1" hangingPunct="1"/>
            <a:endParaRPr lang="en-US" altLang="en-US" sz="3600"/>
          </a:p>
        </p:txBody>
      </p:sp>
      <p:sp>
        <p:nvSpPr>
          <p:cNvPr id="123914" name="Oval 11"/>
          <p:cNvSpPr>
            <a:spLocks noChangeArrowheads="1"/>
          </p:cNvSpPr>
          <p:nvPr/>
        </p:nvSpPr>
        <p:spPr bwMode="auto">
          <a:xfrm>
            <a:off x="5772150" y="1069975"/>
            <a:ext cx="838200" cy="381000"/>
          </a:xfrm>
          <a:prstGeom prst="ellipse">
            <a:avLst/>
          </a:pr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i="1">
                <a:solidFill>
                  <a:schemeClr val="tx1"/>
                </a:solidFill>
                <a:latin typeface="Times New Roman" panose="02020603050405020304" pitchFamily="18" charset="0"/>
              </a:defRPr>
            </a:lvl1pPr>
            <a:lvl2pPr marL="742950" indent="-285750">
              <a:defRPr sz="2800" i="1">
                <a:solidFill>
                  <a:schemeClr val="tx1"/>
                </a:solidFill>
                <a:latin typeface="Times New Roman" panose="02020603050405020304" pitchFamily="18" charset="0"/>
              </a:defRPr>
            </a:lvl2pPr>
            <a:lvl3pPr marL="1143000" indent="-228600">
              <a:defRPr sz="2800" i="1">
                <a:solidFill>
                  <a:schemeClr val="tx1"/>
                </a:solidFill>
                <a:latin typeface="Times New Roman" panose="02020603050405020304" pitchFamily="18" charset="0"/>
              </a:defRPr>
            </a:lvl3pPr>
            <a:lvl4pPr marL="1600200" indent="-228600">
              <a:defRPr sz="2800" i="1">
                <a:solidFill>
                  <a:schemeClr val="tx1"/>
                </a:solidFill>
                <a:latin typeface="Times New Roman" panose="02020603050405020304" pitchFamily="18" charset="0"/>
              </a:defRPr>
            </a:lvl4pPr>
            <a:lvl5pPr marL="2057400" indent="-228600">
              <a:defRPr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i="1">
                <a:solidFill>
                  <a:schemeClr val="tx1"/>
                </a:solidFill>
                <a:latin typeface="Times New Roman" panose="02020603050405020304" pitchFamily="18" charset="0"/>
              </a:defRPr>
            </a:lvl9pPr>
          </a:lstStyle>
          <a:p>
            <a:pPr eaLnBrk="1" hangingPunct="1"/>
            <a:endParaRPr lang="en-US" altLang="en-US" sz="3600"/>
          </a:p>
        </p:txBody>
      </p:sp>
      <p:sp>
        <p:nvSpPr>
          <p:cNvPr id="123915" name="Oval 12"/>
          <p:cNvSpPr>
            <a:spLocks noChangeArrowheads="1"/>
          </p:cNvSpPr>
          <p:nvPr/>
        </p:nvSpPr>
        <p:spPr bwMode="auto">
          <a:xfrm>
            <a:off x="3981451" y="1116013"/>
            <a:ext cx="1127125" cy="476250"/>
          </a:xfrm>
          <a:prstGeom prst="ellipse">
            <a:avLst/>
          </a:pr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i="1">
                <a:solidFill>
                  <a:schemeClr val="tx1"/>
                </a:solidFill>
                <a:latin typeface="Times New Roman" panose="02020603050405020304" pitchFamily="18" charset="0"/>
              </a:defRPr>
            </a:lvl1pPr>
            <a:lvl2pPr marL="742950" indent="-285750">
              <a:defRPr sz="2800" i="1">
                <a:solidFill>
                  <a:schemeClr val="tx1"/>
                </a:solidFill>
                <a:latin typeface="Times New Roman" panose="02020603050405020304" pitchFamily="18" charset="0"/>
              </a:defRPr>
            </a:lvl2pPr>
            <a:lvl3pPr marL="1143000" indent="-228600">
              <a:defRPr sz="2800" i="1">
                <a:solidFill>
                  <a:schemeClr val="tx1"/>
                </a:solidFill>
                <a:latin typeface="Times New Roman" panose="02020603050405020304" pitchFamily="18" charset="0"/>
              </a:defRPr>
            </a:lvl3pPr>
            <a:lvl4pPr marL="1600200" indent="-228600">
              <a:defRPr sz="2800" i="1">
                <a:solidFill>
                  <a:schemeClr val="tx1"/>
                </a:solidFill>
                <a:latin typeface="Times New Roman" panose="02020603050405020304" pitchFamily="18" charset="0"/>
              </a:defRPr>
            </a:lvl4pPr>
            <a:lvl5pPr marL="2057400" indent="-228600">
              <a:defRPr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i="1">
                <a:solidFill>
                  <a:schemeClr val="tx1"/>
                </a:solidFill>
                <a:latin typeface="Times New Roman" panose="02020603050405020304" pitchFamily="18" charset="0"/>
              </a:defRPr>
            </a:lvl9pPr>
          </a:lstStyle>
          <a:p>
            <a:pPr eaLnBrk="1" hangingPunct="1"/>
            <a:endParaRPr lang="en-US" altLang="en-US" sz="3600"/>
          </a:p>
        </p:txBody>
      </p:sp>
      <p:sp>
        <p:nvSpPr>
          <p:cNvPr id="123916" name="Oval 13"/>
          <p:cNvSpPr>
            <a:spLocks noChangeArrowheads="1"/>
          </p:cNvSpPr>
          <p:nvPr/>
        </p:nvSpPr>
        <p:spPr bwMode="auto">
          <a:xfrm>
            <a:off x="2622550" y="1458913"/>
            <a:ext cx="838200" cy="381000"/>
          </a:xfrm>
          <a:prstGeom prst="ellipse">
            <a:avLst/>
          </a:pr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i="1">
                <a:solidFill>
                  <a:schemeClr val="tx1"/>
                </a:solidFill>
                <a:latin typeface="Times New Roman" panose="02020603050405020304" pitchFamily="18" charset="0"/>
              </a:defRPr>
            </a:lvl1pPr>
            <a:lvl2pPr marL="742950" indent="-285750">
              <a:defRPr sz="2800" i="1">
                <a:solidFill>
                  <a:schemeClr val="tx1"/>
                </a:solidFill>
                <a:latin typeface="Times New Roman" panose="02020603050405020304" pitchFamily="18" charset="0"/>
              </a:defRPr>
            </a:lvl2pPr>
            <a:lvl3pPr marL="1143000" indent="-228600">
              <a:defRPr sz="2800" i="1">
                <a:solidFill>
                  <a:schemeClr val="tx1"/>
                </a:solidFill>
                <a:latin typeface="Times New Roman" panose="02020603050405020304" pitchFamily="18" charset="0"/>
              </a:defRPr>
            </a:lvl3pPr>
            <a:lvl4pPr marL="1600200" indent="-228600">
              <a:defRPr sz="2800" i="1">
                <a:solidFill>
                  <a:schemeClr val="tx1"/>
                </a:solidFill>
                <a:latin typeface="Times New Roman" panose="02020603050405020304" pitchFamily="18" charset="0"/>
              </a:defRPr>
            </a:lvl4pPr>
            <a:lvl5pPr marL="2057400" indent="-228600">
              <a:defRPr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i="1">
                <a:solidFill>
                  <a:schemeClr val="tx1"/>
                </a:solidFill>
                <a:latin typeface="Times New Roman" panose="02020603050405020304" pitchFamily="18" charset="0"/>
              </a:defRPr>
            </a:lvl9pPr>
          </a:lstStyle>
          <a:p>
            <a:pPr eaLnBrk="1" hangingPunct="1"/>
            <a:endParaRPr lang="en-US" altLang="en-US" sz="3600"/>
          </a:p>
        </p:txBody>
      </p:sp>
    </p:spTree>
    <p:extLst>
      <p:ext uri="{BB962C8B-B14F-4D97-AF65-F5344CB8AC3E}">
        <p14:creationId xmlns:p14="http://schemas.microsoft.com/office/powerpoint/2010/main" val="2921078148"/>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9425" y="857250"/>
            <a:ext cx="3429000" cy="2571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5955" name="Rectangle 3"/>
          <p:cNvSpPr>
            <a:spLocks noChangeArrowheads="1"/>
          </p:cNvSpPr>
          <p:nvPr/>
        </p:nvSpPr>
        <p:spPr bwMode="auto">
          <a:xfrm>
            <a:off x="8686801" y="3125789"/>
            <a:ext cx="14827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i="1">
                <a:solidFill>
                  <a:schemeClr val="tx1"/>
                </a:solidFill>
                <a:latin typeface="Times New Roman" panose="02020603050405020304" pitchFamily="18" charset="0"/>
              </a:defRPr>
            </a:lvl1pPr>
            <a:lvl2pPr marL="742950" indent="-285750">
              <a:defRPr sz="2800" i="1">
                <a:solidFill>
                  <a:schemeClr val="tx1"/>
                </a:solidFill>
                <a:latin typeface="Times New Roman" panose="02020603050405020304" pitchFamily="18" charset="0"/>
              </a:defRPr>
            </a:lvl2pPr>
            <a:lvl3pPr marL="1143000" indent="-228600">
              <a:defRPr sz="2800" i="1">
                <a:solidFill>
                  <a:schemeClr val="tx1"/>
                </a:solidFill>
                <a:latin typeface="Times New Roman" panose="02020603050405020304" pitchFamily="18" charset="0"/>
              </a:defRPr>
            </a:lvl3pPr>
            <a:lvl4pPr marL="1600200" indent="-228600">
              <a:defRPr sz="2800" i="1">
                <a:solidFill>
                  <a:schemeClr val="tx1"/>
                </a:solidFill>
                <a:latin typeface="Times New Roman" panose="02020603050405020304" pitchFamily="18" charset="0"/>
              </a:defRPr>
            </a:lvl4pPr>
            <a:lvl5pPr marL="2057400" indent="-228600">
              <a:defRPr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i="1">
                <a:solidFill>
                  <a:schemeClr val="tx1"/>
                </a:solidFill>
                <a:latin typeface="Times New Roman" panose="02020603050405020304" pitchFamily="18" charset="0"/>
              </a:defRPr>
            </a:lvl9pPr>
          </a:lstStyle>
          <a:p>
            <a:pPr eaLnBrk="1" hangingPunct="1"/>
            <a:r>
              <a:rPr lang="en-US" altLang="en-US" sz="1200"/>
              <a:t>www.blazingtech.net</a:t>
            </a:r>
          </a:p>
        </p:txBody>
      </p:sp>
      <p:pic>
        <p:nvPicPr>
          <p:cNvPr id="12595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3810000"/>
            <a:ext cx="4076700" cy="264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5957"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9800" y="3810001"/>
            <a:ext cx="3429000" cy="272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5958" name="Rectangle 8"/>
          <p:cNvSpPr>
            <a:spLocks noChangeArrowheads="1"/>
          </p:cNvSpPr>
          <p:nvPr/>
        </p:nvSpPr>
        <p:spPr bwMode="auto">
          <a:xfrm>
            <a:off x="3886200" y="3100389"/>
            <a:ext cx="15494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i="1">
                <a:solidFill>
                  <a:schemeClr val="tx1"/>
                </a:solidFill>
                <a:latin typeface="Times New Roman" panose="02020603050405020304" pitchFamily="18" charset="0"/>
              </a:defRPr>
            </a:lvl1pPr>
            <a:lvl2pPr marL="742950" indent="-285750">
              <a:defRPr sz="2800" i="1">
                <a:solidFill>
                  <a:schemeClr val="tx1"/>
                </a:solidFill>
                <a:latin typeface="Times New Roman" panose="02020603050405020304" pitchFamily="18" charset="0"/>
              </a:defRPr>
            </a:lvl2pPr>
            <a:lvl3pPr marL="1143000" indent="-228600">
              <a:defRPr sz="2800" i="1">
                <a:solidFill>
                  <a:schemeClr val="tx1"/>
                </a:solidFill>
                <a:latin typeface="Times New Roman" panose="02020603050405020304" pitchFamily="18" charset="0"/>
              </a:defRPr>
            </a:lvl3pPr>
            <a:lvl4pPr marL="1600200" indent="-228600">
              <a:defRPr sz="2800" i="1">
                <a:solidFill>
                  <a:schemeClr val="tx1"/>
                </a:solidFill>
                <a:latin typeface="Times New Roman" panose="02020603050405020304" pitchFamily="18" charset="0"/>
              </a:defRPr>
            </a:lvl4pPr>
            <a:lvl5pPr marL="2057400" indent="-228600">
              <a:defRPr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i="1">
                <a:solidFill>
                  <a:schemeClr val="tx1"/>
                </a:solidFill>
                <a:latin typeface="Times New Roman" panose="02020603050405020304" pitchFamily="18" charset="0"/>
              </a:defRPr>
            </a:lvl9pPr>
          </a:lstStyle>
          <a:p>
            <a:pPr eaLnBrk="1" hangingPunct="1"/>
            <a:r>
              <a:rPr lang="en-US" altLang="en-US" sz="1200"/>
              <a:t>www.ticktockpro.com</a:t>
            </a:r>
          </a:p>
        </p:txBody>
      </p:sp>
      <p:pic>
        <p:nvPicPr>
          <p:cNvPr id="125959" name="Picture 9"/>
          <p:cNvPicPr>
            <a:picLocks noChangeAspect="1" noChangeArrowheads="1"/>
          </p:cNvPicPr>
          <p:nvPr/>
        </p:nvPicPr>
        <p:blipFill>
          <a:blip r:embed="rId6">
            <a:extLst>
              <a:ext uri="{28A0092B-C50C-407E-A947-70E740481C1C}">
                <a14:useLocalDpi xmlns:a14="http://schemas.microsoft.com/office/drawing/2010/main" val="0"/>
              </a:ext>
            </a:extLst>
          </a:blip>
          <a:srcRect r="19298"/>
          <a:stretch>
            <a:fillRect/>
          </a:stretch>
        </p:blipFill>
        <p:spPr bwMode="auto">
          <a:xfrm>
            <a:off x="2286000" y="819151"/>
            <a:ext cx="3124200" cy="258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5960" name="Text Box 10"/>
          <p:cNvSpPr txBox="1">
            <a:spLocks noChangeArrowheads="1"/>
          </p:cNvSpPr>
          <p:nvPr/>
        </p:nvSpPr>
        <p:spPr bwMode="auto">
          <a:xfrm>
            <a:off x="2840039" y="387351"/>
            <a:ext cx="22177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i="1">
                <a:solidFill>
                  <a:schemeClr val="tx1"/>
                </a:solidFill>
                <a:latin typeface="Times New Roman" panose="02020603050405020304" pitchFamily="18" charset="0"/>
              </a:defRPr>
            </a:lvl1pPr>
            <a:lvl2pPr marL="742950" indent="-285750">
              <a:defRPr sz="2800" i="1">
                <a:solidFill>
                  <a:schemeClr val="tx1"/>
                </a:solidFill>
                <a:latin typeface="Times New Roman" panose="02020603050405020304" pitchFamily="18" charset="0"/>
              </a:defRPr>
            </a:lvl2pPr>
            <a:lvl3pPr marL="1143000" indent="-228600">
              <a:defRPr sz="2800" i="1">
                <a:solidFill>
                  <a:schemeClr val="tx1"/>
                </a:solidFill>
                <a:latin typeface="Times New Roman" panose="02020603050405020304" pitchFamily="18" charset="0"/>
              </a:defRPr>
            </a:lvl3pPr>
            <a:lvl4pPr marL="1600200" indent="-228600">
              <a:defRPr sz="2800" i="1">
                <a:solidFill>
                  <a:schemeClr val="tx1"/>
                </a:solidFill>
                <a:latin typeface="Times New Roman" panose="02020603050405020304" pitchFamily="18" charset="0"/>
              </a:defRPr>
            </a:lvl4pPr>
            <a:lvl5pPr marL="2057400" indent="-228600">
              <a:defRPr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i="1">
                <a:solidFill>
                  <a:schemeClr val="tx1"/>
                </a:solidFill>
                <a:latin typeface="Times New Roman" panose="02020603050405020304" pitchFamily="18" charset="0"/>
              </a:defRPr>
            </a:lvl9pPr>
          </a:lstStyle>
          <a:p>
            <a:pPr eaLnBrk="1" hangingPunct="1"/>
            <a:r>
              <a:rPr lang="en-US" altLang="en-US" sz="2000"/>
              <a:t>Watchmaker’s lathe</a:t>
            </a:r>
          </a:p>
        </p:txBody>
      </p:sp>
      <p:sp>
        <p:nvSpPr>
          <p:cNvPr id="125961" name="Text Box 11"/>
          <p:cNvSpPr txBox="1">
            <a:spLocks noChangeArrowheads="1"/>
          </p:cNvSpPr>
          <p:nvPr/>
        </p:nvSpPr>
        <p:spPr bwMode="auto">
          <a:xfrm>
            <a:off x="7334251" y="387350"/>
            <a:ext cx="265668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i="1">
                <a:solidFill>
                  <a:schemeClr val="tx1"/>
                </a:solidFill>
                <a:latin typeface="Times New Roman" panose="02020603050405020304" pitchFamily="18" charset="0"/>
              </a:defRPr>
            </a:lvl1pPr>
            <a:lvl2pPr marL="742950" indent="-285750">
              <a:defRPr sz="2800" i="1">
                <a:solidFill>
                  <a:schemeClr val="tx1"/>
                </a:solidFill>
                <a:latin typeface="Times New Roman" panose="02020603050405020304" pitchFamily="18" charset="0"/>
              </a:defRPr>
            </a:lvl2pPr>
            <a:lvl3pPr marL="1143000" indent="-228600">
              <a:defRPr sz="2800" i="1">
                <a:solidFill>
                  <a:schemeClr val="tx1"/>
                </a:solidFill>
                <a:latin typeface="Times New Roman" panose="02020603050405020304" pitchFamily="18" charset="0"/>
              </a:defRPr>
            </a:lvl3pPr>
            <a:lvl4pPr marL="1600200" indent="-228600">
              <a:defRPr sz="2800" i="1">
                <a:solidFill>
                  <a:schemeClr val="tx1"/>
                </a:solidFill>
                <a:latin typeface="Times New Roman" panose="02020603050405020304" pitchFamily="18" charset="0"/>
              </a:defRPr>
            </a:lvl4pPr>
            <a:lvl5pPr marL="2057400" indent="-228600">
              <a:defRPr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i="1">
                <a:solidFill>
                  <a:schemeClr val="tx1"/>
                </a:solidFill>
                <a:latin typeface="Times New Roman" panose="02020603050405020304" pitchFamily="18" charset="0"/>
              </a:defRPr>
            </a:lvl9pPr>
          </a:lstStyle>
          <a:p>
            <a:pPr eaLnBrk="1" hangingPunct="1"/>
            <a:r>
              <a:rPr lang="en-US" altLang="en-US" sz="2000"/>
              <a:t>Typical “Engine” Lathe</a:t>
            </a:r>
          </a:p>
        </p:txBody>
      </p:sp>
      <p:sp>
        <p:nvSpPr>
          <p:cNvPr id="125962" name="Text Box 12"/>
          <p:cNvSpPr txBox="1">
            <a:spLocks noChangeArrowheads="1"/>
          </p:cNvSpPr>
          <p:nvPr/>
        </p:nvSpPr>
        <p:spPr bwMode="auto">
          <a:xfrm>
            <a:off x="3200401" y="3429001"/>
            <a:ext cx="14589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i="1">
                <a:solidFill>
                  <a:schemeClr val="tx1"/>
                </a:solidFill>
                <a:latin typeface="Times New Roman" panose="02020603050405020304" pitchFamily="18" charset="0"/>
              </a:defRPr>
            </a:lvl1pPr>
            <a:lvl2pPr marL="742950" indent="-285750">
              <a:defRPr sz="2800" i="1">
                <a:solidFill>
                  <a:schemeClr val="tx1"/>
                </a:solidFill>
                <a:latin typeface="Times New Roman" panose="02020603050405020304" pitchFamily="18" charset="0"/>
              </a:defRPr>
            </a:lvl2pPr>
            <a:lvl3pPr marL="1143000" indent="-228600">
              <a:defRPr sz="2800" i="1">
                <a:solidFill>
                  <a:schemeClr val="tx1"/>
                </a:solidFill>
                <a:latin typeface="Times New Roman" panose="02020603050405020304" pitchFamily="18" charset="0"/>
              </a:defRPr>
            </a:lvl3pPr>
            <a:lvl4pPr marL="1600200" indent="-228600">
              <a:defRPr sz="2800" i="1">
                <a:solidFill>
                  <a:schemeClr val="tx1"/>
                </a:solidFill>
                <a:latin typeface="Times New Roman" panose="02020603050405020304" pitchFamily="18" charset="0"/>
              </a:defRPr>
            </a:lvl4pPr>
            <a:lvl5pPr marL="2057400" indent="-228600">
              <a:defRPr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i="1">
                <a:solidFill>
                  <a:schemeClr val="tx1"/>
                </a:solidFill>
                <a:latin typeface="Times New Roman" panose="02020603050405020304" pitchFamily="18" charset="0"/>
              </a:defRPr>
            </a:lvl9pPr>
          </a:lstStyle>
          <a:p>
            <a:pPr eaLnBrk="1" hangingPunct="1"/>
            <a:r>
              <a:rPr lang="en-US" altLang="en-US" sz="2000"/>
              <a:t>Turret Lathe</a:t>
            </a:r>
          </a:p>
        </p:txBody>
      </p:sp>
      <p:sp>
        <p:nvSpPr>
          <p:cNvPr id="125963" name="Text Box 13"/>
          <p:cNvSpPr txBox="1">
            <a:spLocks noChangeArrowheads="1"/>
          </p:cNvSpPr>
          <p:nvPr/>
        </p:nvSpPr>
        <p:spPr bwMode="auto">
          <a:xfrm>
            <a:off x="7391401" y="3429000"/>
            <a:ext cx="226376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i="1">
                <a:solidFill>
                  <a:schemeClr val="tx1"/>
                </a:solidFill>
                <a:latin typeface="Times New Roman" panose="02020603050405020304" pitchFamily="18" charset="0"/>
              </a:defRPr>
            </a:lvl1pPr>
            <a:lvl2pPr marL="742950" indent="-285750">
              <a:defRPr sz="2800" i="1">
                <a:solidFill>
                  <a:schemeClr val="tx1"/>
                </a:solidFill>
                <a:latin typeface="Times New Roman" panose="02020603050405020304" pitchFamily="18" charset="0"/>
              </a:defRPr>
            </a:lvl2pPr>
            <a:lvl3pPr marL="1143000" indent="-228600">
              <a:defRPr sz="2800" i="1">
                <a:solidFill>
                  <a:schemeClr val="tx1"/>
                </a:solidFill>
                <a:latin typeface="Times New Roman" panose="02020603050405020304" pitchFamily="18" charset="0"/>
              </a:defRPr>
            </a:lvl3pPr>
            <a:lvl4pPr marL="1600200" indent="-228600">
              <a:defRPr sz="2800" i="1">
                <a:solidFill>
                  <a:schemeClr val="tx1"/>
                </a:solidFill>
                <a:latin typeface="Times New Roman" panose="02020603050405020304" pitchFamily="18" charset="0"/>
              </a:defRPr>
            </a:lvl4pPr>
            <a:lvl5pPr marL="2057400" indent="-228600">
              <a:defRPr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i="1">
                <a:solidFill>
                  <a:schemeClr val="tx1"/>
                </a:solidFill>
                <a:latin typeface="Times New Roman" panose="02020603050405020304" pitchFamily="18" charset="0"/>
              </a:defRPr>
            </a:lvl9pPr>
          </a:lstStyle>
          <a:p>
            <a:pPr eaLnBrk="1" hangingPunct="1"/>
            <a:r>
              <a:rPr lang="en-US" altLang="en-US" sz="2000"/>
              <a:t>Big “Engine” Lathe</a:t>
            </a:r>
          </a:p>
        </p:txBody>
      </p:sp>
    </p:spTree>
    <p:extLst>
      <p:ext uri="{BB962C8B-B14F-4D97-AF65-F5344CB8AC3E}">
        <p14:creationId xmlns:p14="http://schemas.microsoft.com/office/powerpoint/2010/main" val="3323474141"/>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6413" y="1235075"/>
            <a:ext cx="6400800" cy="4618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8003" name="Rectangle 6"/>
          <p:cNvSpPr>
            <a:spLocks noChangeArrowheads="1"/>
          </p:cNvSpPr>
          <p:nvPr/>
        </p:nvSpPr>
        <p:spPr bwMode="auto">
          <a:xfrm>
            <a:off x="4572000" y="6002339"/>
            <a:ext cx="197182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i="1">
                <a:solidFill>
                  <a:schemeClr val="tx1"/>
                </a:solidFill>
                <a:latin typeface="Times New Roman" panose="02020603050405020304" pitchFamily="18" charset="0"/>
              </a:defRPr>
            </a:lvl1pPr>
            <a:lvl2pPr marL="742950" indent="-285750">
              <a:defRPr sz="2800" i="1">
                <a:solidFill>
                  <a:schemeClr val="tx1"/>
                </a:solidFill>
                <a:latin typeface="Times New Roman" panose="02020603050405020304" pitchFamily="18" charset="0"/>
              </a:defRPr>
            </a:lvl2pPr>
            <a:lvl3pPr marL="1143000" indent="-228600">
              <a:defRPr sz="2800" i="1">
                <a:solidFill>
                  <a:schemeClr val="tx1"/>
                </a:solidFill>
                <a:latin typeface="Times New Roman" panose="02020603050405020304" pitchFamily="18" charset="0"/>
              </a:defRPr>
            </a:lvl3pPr>
            <a:lvl4pPr marL="1600200" indent="-228600">
              <a:defRPr sz="2800" i="1">
                <a:solidFill>
                  <a:schemeClr val="tx1"/>
                </a:solidFill>
                <a:latin typeface="Times New Roman" panose="02020603050405020304" pitchFamily="18" charset="0"/>
              </a:defRPr>
            </a:lvl4pPr>
            <a:lvl5pPr marL="2057400" indent="-228600">
              <a:defRPr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i="1">
                <a:solidFill>
                  <a:schemeClr val="tx1"/>
                </a:solidFill>
                <a:latin typeface="Times New Roman" panose="02020603050405020304" pitchFamily="18" charset="0"/>
              </a:defRPr>
            </a:lvl9pPr>
          </a:lstStyle>
          <a:p>
            <a:pPr eaLnBrk="1" hangingPunct="1"/>
            <a:r>
              <a:rPr lang="en-US" altLang="en-US" sz="1200"/>
              <a:t>www.practicalmachinist.com</a:t>
            </a:r>
          </a:p>
        </p:txBody>
      </p:sp>
      <p:sp>
        <p:nvSpPr>
          <p:cNvPr id="128004" name="Text Box 7"/>
          <p:cNvSpPr txBox="1">
            <a:spLocks noChangeArrowheads="1"/>
          </p:cNvSpPr>
          <p:nvPr/>
        </p:nvSpPr>
        <p:spPr bwMode="auto">
          <a:xfrm>
            <a:off x="4343400" y="685801"/>
            <a:ext cx="365997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i="1">
                <a:solidFill>
                  <a:schemeClr val="tx1"/>
                </a:solidFill>
                <a:latin typeface="Times New Roman" panose="02020603050405020304" pitchFamily="18" charset="0"/>
              </a:defRPr>
            </a:lvl1pPr>
            <a:lvl2pPr marL="742950" indent="-285750">
              <a:defRPr sz="2800" i="1">
                <a:solidFill>
                  <a:schemeClr val="tx1"/>
                </a:solidFill>
                <a:latin typeface="Times New Roman" panose="02020603050405020304" pitchFamily="18" charset="0"/>
              </a:defRPr>
            </a:lvl2pPr>
            <a:lvl3pPr marL="1143000" indent="-228600">
              <a:defRPr sz="2800" i="1">
                <a:solidFill>
                  <a:schemeClr val="tx1"/>
                </a:solidFill>
                <a:latin typeface="Times New Roman" panose="02020603050405020304" pitchFamily="18" charset="0"/>
              </a:defRPr>
            </a:lvl3pPr>
            <a:lvl4pPr marL="1600200" indent="-228600">
              <a:defRPr sz="2800" i="1">
                <a:solidFill>
                  <a:schemeClr val="tx1"/>
                </a:solidFill>
                <a:latin typeface="Times New Roman" panose="02020603050405020304" pitchFamily="18" charset="0"/>
              </a:defRPr>
            </a:lvl4pPr>
            <a:lvl5pPr marL="2057400" indent="-228600">
              <a:defRPr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i="1">
                <a:solidFill>
                  <a:schemeClr val="tx1"/>
                </a:solidFill>
                <a:latin typeface="Times New Roman" panose="02020603050405020304" pitchFamily="18" charset="0"/>
              </a:defRPr>
            </a:lvl9pPr>
          </a:lstStyle>
          <a:p>
            <a:pPr eaLnBrk="1" hangingPunct="1"/>
            <a:r>
              <a:rPr lang="en-US" altLang="en-US" sz="2400"/>
              <a:t>Really Big “Engine” Lathes</a:t>
            </a:r>
          </a:p>
        </p:txBody>
      </p:sp>
    </p:spTree>
    <p:extLst>
      <p:ext uri="{BB962C8B-B14F-4D97-AF65-F5344CB8AC3E}">
        <p14:creationId xmlns:p14="http://schemas.microsoft.com/office/powerpoint/2010/main" val="1953250962"/>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2750" y="1371601"/>
            <a:ext cx="6286500" cy="471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0051" name="Text Box 3"/>
          <p:cNvSpPr txBox="1">
            <a:spLocks noChangeArrowheads="1"/>
          </p:cNvSpPr>
          <p:nvPr/>
        </p:nvSpPr>
        <p:spPr bwMode="auto">
          <a:xfrm>
            <a:off x="3506410" y="600076"/>
            <a:ext cx="5449056"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i="1">
                <a:solidFill>
                  <a:schemeClr val="tx1"/>
                </a:solidFill>
                <a:latin typeface="Times New Roman" panose="02020603050405020304" pitchFamily="18" charset="0"/>
              </a:defRPr>
            </a:lvl1pPr>
            <a:lvl2pPr marL="742950" indent="-285750">
              <a:defRPr sz="2800" i="1">
                <a:solidFill>
                  <a:schemeClr val="tx1"/>
                </a:solidFill>
                <a:latin typeface="Times New Roman" panose="02020603050405020304" pitchFamily="18" charset="0"/>
              </a:defRPr>
            </a:lvl2pPr>
            <a:lvl3pPr marL="1143000" indent="-228600">
              <a:defRPr sz="2800" i="1">
                <a:solidFill>
                  <a:schemeClr val="tx1"/>
                </a:solidFill>
                <a:latin typeface="Times New Roman" panose="02020603050405020304" pitchFamily="18" charset="0"/>
              </a:defRPr>
            </a:lvl3pPr>
            <a:lvl4pPr marL="1600200" indent="-228600">
              <a:defRPr sz="2800" i="1">
                <a:solidFill>
                  <a:schemeClr val="tx1"/>
                </a:solidFill>
                <a:latin typeface="Times New Roman" panose="02020603050405020304" pitchFamily="18" charset="0"/>
              </a:defRPr>
            </a:lvl4pPr>
            <a:lvl5pPr marL="2057400" indent="-228600">
              <a:defRPr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i="1">
                <a:solidFill>
                  <a:schemeClr val="tx1"/>
                </a:solidFill>
                <a:latin typeface="Times New Roman" panose="02020603050405020304" pitchFamily="18" charset="0"/>
              </a:defRPr>
            </a:lvl9pPr>
          </a:lstStyle>
          <a:p>
            <a:pPr algn="ctr" eaLnBrk="1" hangingPunct="1"/>
            <a:r>
              <a:rPr lang="en-US" altLang="en-US" sz="2400"/>
              <a:t>CNC Lathe: aka “Turning Center”</a:t>
            </a:r>
            <a:endParaRPr lang="en-US" altLang="en-US" sz="2000"/>
          </a:p>
          <a:p>
            <a:pPr algn="ctr" eaLnBrk="1" hangingPunct="1"/>
            <a:r>
              <a:rPr lang="en-US" altLang="en-US" sz="2000"/>
              <a:t>(carriage is mounted toward back, “upside down”)</a:t>
            </a:r>
          </a:p>
        </p:txBody>
      </p:sp>
      <p:sp>
        <p:nvSpPr>
          <p:cNvPr id="130052" name="Rectangle 6"/>
          <p:cNvSpPr>
            <a:spLocks noChangeArrowheads="1"/>
          </p:cNvSpPr>
          <p:nvPr/>
        </p:nvSpPr>
        <p:spPr bwMode="auto">
          <a:xfrm>
            <a:off x="7315201" y="6096000"/>
            <a:ext cx="18891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i="1">
                <a:solidFill>
                  <a:schemeClr val="tx1"/>
                </a:solidFill>
                <a:latin typeface="Times New Roman" panose="02020603050405020304" pitchFamily="18" charset="0"/>
              </a:defRPr>
            </a:lvl1pPr>
            <a:lvl2pPr marL="742950" indent="-285750">
              <a:defRPr sz="2800" i="1">
                <a:solidFill>
                  <a:schemeClr val="tx1"/>
                </a:solidFill>
                <a:latin typeface="Times New Roman" panose="02020603050405020304" pitchFamily="18" charset="0"/>
              </a:defRPr>
            </a:lvl2pPr>
            <a:lvl3pPr marL="1143000" indent="-228600">
              <a:defRPr sz="2800" i="1">
                <a:solidFill>
                  <a:schemeClr val="tx1"/>
                </a:solidFill>
                <a:latin typeface="Times New Roman" panose="02020603050405020304" pitchFamily="18" charset="0"/>
              </a:defRPr>
            </a:lvl3pPr>
            <a:lvl4pPr marL="1600200" indent="-228600">
              <a:defRPr sz="2800" i="1">
                <a:solidFill>
                  <a:schemeClr val="tx1"/>
                </a:solidFill>
                <a:latin typeface="Times New Roman" panose="02020603050405020304" pitchFamily="18" charset="0"/>
              </a:defRPr>
            </a:lvl4pPr>
            <a:lvl5pPr marL="2057400" indent="-228600">
              <a:defRPr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i="1">
                <a:solidFill>
                  <a:schemeClr val="tx1"/>
                </a:solidFill>
                <a:latin typeface="Times New Roman" panose="02020603050405020304" pitchFamily="18" charset="0"/>
              </a:defRPr>
            </a:lvl9pPr>
          </a:lstStyle>
          <a:p>
            <a:pPr eaLnBrk="1" hangingPunct="1"/>
            <a:r>
              <a:rPr lang="en-US" altLang="en-US" sz="1200"/>
              <a:t>www.machineryvalues.com</a:t>
            </a:r>
          </a:p>
        </p:txBody>
      </p:sp>
      <p:sp>
        <p:nvSpPr>
          <p:cNvPr id="130053" name="Rectangle 1"/>
          <p:cNvSpPr>
            <a:spLocks noChangeArrowheads="1"/>
          </p:cNvSpPr>
          <p:nvPr/>
        </p:nvSpPr>
        <p:spPr bwMode="auto">
          <a:xfrm>
            <a:off x="2522539" y="6337301"/>
            <a:ext cx="71469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i="1">
                <a:solidFill>
                  <a:schemeClr val="tx1"/>
                </a:solidFill>
                <a:latin typeface="Times New Roman" panose="02020603050405020304" pitchFamily="18" charset="0"/>
              </a:defRPr>
            </a:lvl1pPr>
            <a:lvl2pPr marL="742950" indent="-285750">
              <a:defRPr sz="2800" i="1">
                <a:solidFill>
                  <a:schemeClr val="tx1"/>
                </a:solidFill>
                <a:latin typeface="Times New Roman" panose="02020603050405020304" pitchFamily="18" charset="0"/>
              </a:defRPr>
            </a:lvl2pPr>
            <a:lvl3pPr marL="1143000" indent="-228600">
              <a:defRPr sz="2800" i="1">
                <a:solidFill>
                  <a:schemeClr val="tx1"/>
                </a:solidFill>
                <a:latin typeface="Times New Roman" panose="02020603050405020304" pitchFamily="18" charset="0"/>
              </a:defRPr>
            </a:lvl3pPr>
            <a:lvl4pPr marL="1600200" indent="-228600">
              <a:defRPr sz="2800" i="1">
                <a:solidFill>
                  <a:schemeClr val="tx1"/>
                </a:solidFill>
                <a:latin typeface="Times New Roman" panose="02020603050405020304" pitchFamily="18" charset="0"/>
              </a:defRPr>
            </a:lvl4pPr>
            <a:lvl5pPr marL="2057400" indent="-228600">
              <a:defRPr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i="1">
                <a:solidFill>
                  <a:schemeClr val="tx1"/>
                </a:solidFill>
                <a:latin typeface="Times New Roman" panose="02020603050405020304" pitchFamily="18" charset="0"/>
              </a:defRPr>
            </a:lvl9pPr>
          </a:lstStyle>
          <a:p>
            <a:pPr eaLnBrk="1" hangingPunct="1"/>
            <a:r>
              <a:rPr lang="en-US" altLang="en-US" sz="1400">
                <a:hlinkClick r:id="rId4"/>
              </a:rPr>
              <a:t>CNC = Computer Numerical Control (features are machined to size and location by a computer)</a:t>
            </a:r>
            <a:endParaRPr lang="en-US" altLang="en-US" sz="1400"/>
          </a:p>
        </p:txBody>
      </p:sp>
    </p:spTree>
    <p:extLst>
      <p:ext uri="{BB962C8B-B14F-4D97-AF65-F5344CB8AC3E}">
        <p14:creationId xmlns:p14="http://schemas.microsoft.com/office/powerpoint/2010/main" val="1431816097"/>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4" descr="Picture 018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1295400"/>
            <a:ext cx="6477000" cy="407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099" name="Text Box 3"/>
          <p:cNvSpPr txBox="1">
            <a:spLocks noChangeArrowheads="1"/>
          </p:cNvSpPr>
          <p:nvPr/>
        </p:nvSpPr>
        <p:spPr bwMode="auto">
          <a:xfrm>
            <a:off x="3935662" y="600076"/>
            <a:ext cx="459055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i="1">
                <a:solidFill>
                  <a:schemeClr val="tx1"/>
                </a:solidFill>
                <a:latin typeface="Times New Roman" panose="02020603050405020304" pitchFamily="18" charset="0"/>
              </a:defRPr>
            </a:lvl1pPr>
            <a:lvl2pPr marL="742950" indent="-285750">
              <a:defRPr sz="2800" i="1">
                <a:solidFill>
                  <a:schemeClr val="tx1"/>
                </a:solidFill>
                <a:latin typeface="Times New Roman" panose="02020603050405020304" pitchFamily="18" charset="0"/>
              </a:defRPr>
            </a:lvl2pPr>
            <a:lvl3pPr marL="1143000" indent="-228600">
              <a:defRPr sz="2800" i="1">
                <a:solidFill>
                  <a:schemeClr val="tx1"/>
                </a:solidFill>
                <a:latin typeface="Times New Roman" panose="02020603050405020304" pitchFamily="18" charset="0"/>
              </a:defRPr>
            </a:lvl3pPr>
            <a:lvl4pPr marL="1600200" indent="-228600">
              <a:defRPr sz="2800" i="1">
                <a:solidFill>
                  <a:schemeClr val="tx1"/>
                </a:solidFill>
                <a:latin typeface="Times New Roman" panose="02020603050405020304" pitchFamily="18" charset="0"/>
              </a:defRPr>
            </a:lvl4pPr>
            <a:lvl5pPr marL="2057400" indent="-228600">
              <a:defRPr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i="1">
                <a:solidFill>
                  <a:schemeClr val="tx1"/>
                </a:solidFill>
                <a:latin typeface="Times New Roman" panose="02020603050405020304" pitchFamily="18" charset="0"/>
              </a:defRPr>
            </a:lvl9pPr>
          </a:lstStyle>
          <a:p>
            <a:pPr algn="ctr" eaLnBrk="1" hangingPunct="1"/>
            <a:r>
              <a:rPr lang="en-US" altLang="en-US" sz="2400"/>
              <a:t>CNC MILL or “Machining Center”</a:t>
            </a:r>
            <a:endParaRPr lang="en-US" altLang="en-US" sz="2000"/>
          </a:p>
        </p:txBody>
      </p:sp>
      <p:sp>
        <p:nvSpPr>
          <p:cNvPr id="132100" name="TextBox 1"/>
          <p:cNvSpPr txBox="1">
            <a:spLocks noChangeArrowheads="1"/>
          </p:cNvSpPr>
          <p:nvPr/>
        </p:nvSpPr>
        <p:spPr bwMode="auto">
          <a:xfrm>
            <a:off x="3810001" y="5588000"/>
            <a:ext cx="436086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i="1">
                <a:solidFill>
                  <a:schemeClr val="tx1"/>
                </a:solidFill>
                <a:latin typeface="Times New Roman" panose="02020603050405020304" pitchFamily="18" charset="0"/>
              </a:defRPr>
            </a:lvl1pPr>
            <a:lvl2pPr marL="742950" indent="-285750">
              <a:defRPr sz="2800" i="1">
                <a:solidFill>
                  <a:schemeClr val="tx1"/>
                </a:solidFill>
                <a:latin typeface="Times New Roman" panose="02020603050405020304" pitchFamily="18" charset="0"/>
              </a:defRPr>
            </a:lvl2pPr>
            <a:lvl3pPr marL="1143000" indent="-228600">
              <a:defRPr sz="2800" i="1">
                <a:solidFill>
                  <a:schemeClr val="tx1"/>
                </a:solidFill>
                <a:latin typeface="Times New Roman" panose="02020603050405020304" pitchFamily="18" charset="0"/>
              </a:defRPr>
            </a:lvl3pPr>
            <a:lvl4pPr marL="1600200" indent="-228600">
              <a:defRPr sz="2800" i="1">
                <a:solidFill>
                  <a:schemeClr val="tx1"/>
                </a:solidFill>
                <a:latin typeface="Times New Roman" panose="02020603050405020304" pitchFamily="18" charset="0"/>
              </a:defRPr>
            </a:lvl4pPr>
            <a:lvl5pPr marL="2057400" indent="-228600">
              <a:defRPr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i="1">
                <a:solidFill>
                  <a:schemeClr val="tx1"/>
                </a:solidFill>
                <a:latin typeface="Times New Roman" panose="02020603050405020304" pitchFamily="18" charset="0"/>
              </a:defRPr>
            </a:lvl9pPr>
          </a:lstStyle>
          <a:p>
            <a:pPr eaLnBrk="1" hangingPunct="1"/>
            <a:r>
              <a:rPr lang="en-US" altLang="en-US" sz="2000"/>
              <a:t>Links: </a:t>
            </a:r>
          </a:p>
          <a:p>
            <a:pPr eaLnBrk="1" hangingPunct="1"/>
            <a:r>
              <a:rPr lang="en-US" altLang="en-US" sz="2000">
                <a:hlinkClick r:id="rId4"/>
              </a:rPr>
              <a:t>CNC machining engine block from solid</a:t>
            </a:r>
            <a:endParaRPr lang="en-US" altLang="en-US" sz="2000"/>
          </a:p>
          <a:p>
            <a:pPr eaLnBrk="1" hangingPunct="1"/>
            <a:r>
              <a:rPr lang="en-US" altLang="en-US" sz="2000">
                <a:hlinkClick r:id="rId5"/>
              </a:rPr>
              <a:t>Milling an Impeller</a:t>
            </a:r>
            <a:endParaRPr lang="en-US" altLang="en-US" sz="2000"/>
          </a:p>
        </p:txBody>
      </p:sp>
    </p:spTree>
    <p:extLst>
      <p:ext uri="{BB962C8B-B14F-4D97-AF65-F5344CB8AC3E}">
        <p14:creationId xmlns:p14="http://schemas.microsoft.com/office/powerpoint/2010/main" val="3846162218"/>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ctrTitle"/>
          </p:nvPr>
        </p:nvSpPr>
        <p:spPr bwMode="auto">
          <a:xfrm>
            <a:off x="2066925" y="1371600"/>
            <a:ext cx="7772400" cy="2438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800"/>
              <a:t>An Introduction to </a:t>
            </a:r>
            <a:r>
              <a:rPr lang="en-US" altLang="en-US" smtClean="0"/>
              <a:t/>
            </a:r>
            <a:br>
              <a:rPr lang="en-US" altLang="en-US" smtClean="0"/>
            </a:br>
            <a:r>
              <a:rPr lang="en-US" altLang="en-US" sz="3600"/>
              <a:t>Design for Manufacture (DFM)</a:t>
            </a:r>
            <a:r>
              <a:rPr lang="en-US" altLang="en-US" smtClean="0"/>
              <a:t/>
            </a:r>
            <a:br>
              <a:rPr lang="en-US" altLang="en-US" smtClean="0"/>
            </a:br>
            <a:r>
              <a:rPr lang="en-US" altLang="en-US" smtClean="0"/>
              <a:t/>
            </a:r>
            <a:br>
              <a:rPr lang="en-US" altLang="en-US" smtClean="0"/>
            </a:br>
            <a:r>
              <a:rPr lang="en-US" altLang="en-US" smtClean="0"/>
              <a:t/>
            </a:r>
            <a:br>
              <a:rPr lang="en-US" altLang="en-US" smtClean="0"/>
            </a:br>
            <a:r>
              <a:rPr lang="en-US" altLang="en-US" smtClean="0"/>
              <a:t/>
            </a:r>
            <a:br>
              <a:rPr lang="en-US" altLang="en-US" smtClean="0"/>
            </a:br>
            <a:r>
              <a:rPr lang="en-US" altLang="en-US" smtClean="0"/>
              <a:t/>
            </a:r>
            <a:br>
              <a:rPr lang="en-US" altLang="en-US" smtClean="0"/>
            </a:br>
            <a:r>
              <a:rPr lang="en-US" altLang="en-US" smtClean="0"/>
              <a:t/>
            </a:r>
            <a:br>
              <a:rPr lang="en-US" altLang="en-US" smtClean="0"/>
            </a:br>
            <a:r>
              <a:rPr lang="en-US" altLang="en-US" smtClean="0"/>
              <a:t/>
            </a:r>
            <a:br>
              <a:rPr lang="en-US" altLang="en-US" smtClean="0"/>
            </a:br>
            <a:r>
              <a:rPr lang="en-US" altLang="en-US" sz="2000"/>
              <a:t>Instructor:  Mike L. Philpott</a:t>
            </a:r>
            <a:br>
              <a:rPr lang="en-US" altLang="en-US" sz="2000"/>
            </a:br>
            <a:r>
              <a:rPr lang="en-US" altLang="en-US" sz="2000"/>
              <a:t>mphilpot@illinois.edu</a:t>
            </a:r>
            <a:r>
              <a:rPr lang="en-US" altLang="en-US" smtClean="0"/>
              <a:t/>
            </a:r>
            <a:br>
              <a:rPr lang="en-US" altLang="en-US" smtClean="0"/>
            </a:br>
            <a:endParaRPr lang="en-US" altLang="en-US" smtClean="0"/>
          </a:p>
        </p:txBody>
      </p:sp>
      <p:sp>
        <p:nvSpPr>
          <p:cNvPr id="3075" name="Subtitle 2"/>
          <p:cNvSpPr>
            <a:spLocks noGrp="1"/>
          </p:cNvSpPr>
          <p:nvPr>
            <p:ph type="subTitle" idx="1"/>
          </p:nvPr>
        </p:nvSpPr>
        <p:spPr bwMode="auto">
          <a:xfrm>
            <a:off x="3451225" y="2286000"/>
            <a:ext cx="5029200" cy="3048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r>
              <a:rPr lang="en-US" altLang="en-US" sz="2400" b="0" dirty="0">
                <a:solidFill>
                  <a:schemeClr val="bg2"/>
                </a:solidFill>
              </a:rPr>
              <a:t>and our core manufacturing processes:</a:t>
            </a:r>
          </a:p>
          <a:p>
            <a:pPr marL="1257300" lvl="2" indent="-342900" algn="l">
              <a:buFont typeface="Arial" panose="020B0604020202020204" pitchFamily="34" charset="0"/>
              <a:buChar char="•"/>
              <a:defRPr/>
            </a:pPr>
            <a:r>
              <a:rPr lang="en-US" altLang="en-US" b="0" dirty="0" smtClean="0"/>
              <a:t>Plastic Molding</a:t>
            </a:r>
          </a:p>
          <a:p>
            <a:pPr marL="1257300" lvl="2" indent="-342900" algn="l">
              <a:buFont typeface="Arial" panose="020B0604020202020204" pitchFamily="34" charset="0"/>
              <a:buChar char="•"/>
              <a:defRPr/>
            </a:pPr>
            <a:r>
              <a:rPr lang="en-US" altLang="en-US" b="0" dirty="0" smtClean="0"/>
              <a:t>Sheet Metal</a:t>
            </a:r>
          </a:p>
          <a:p>
            <a:pPr marL="1257300" lvl="2" indent="-342900" algn="l">
              <a:buFont typeface="Arial" panose="020B0604020202020204" pitchFamily="34" charset="0"/>
              <a:buChar char="•"/>
              <a:defRPr/>
            </a:pPr>
            <a:r>
              <a:rPr lang="en-US" altLang="en-US" b="0" dirty="0"/>
              <a:t>Rapid Prototyping/3D Printing</a:t>
            </a:r>
          </a:p>
          <a:p>
            <a:pPr marL="1257300" lvl="2" indent="-342900" algn="l">
              <a:buFont typeface="Arial" panose="020B0604020202020204" pitchFamily="34" charset="0"/>
              <a:buChar char="•"/>
              <a:defRPr/>
            </a:pPr>
            <a:r>
              <a:rPr lang="en-US" altLang="en-US" b="0" dirty="0" smtClean="0"/>
              <a:t>Bar </a:t>
            </a:r>
            <a:r>
              <a:rPr lang="en-US" altLang="en-US" b="0" dirty="0"/>
              <a:t>&amp; </a:t>
            </a:r>
            <a:r>
              <a:rPr lang="en-US" altLang="en-US" b="0" dirty="0" smtClean="0"/>
              <a:t>Tube Fabrication</a:t>
            </a:r>
          </a:p>
          <a:p>
            <a:pPr marL="1257300" lvl="2" indent="-342900" algn="l">
              <a:buFont typeface="Arial" panose="020B0604020202020204" pitchFamily="34" charset="0"/>
              <a:buChar char="•"/>
              <a:defRPr/>
            </a:pPr>
            <a:r>
              <a:rPr lang="en-US" altLang="en-US" b="0" dirty="0" smtClean="0"/>
              <a:t>Metal Casting</a:t>
            </a:r>
          </a:p>
          <a:p>
            <a:pPr marL="1257300" lvl="2" indent="-342900" algn="l">
              <a:buFont typeface="Arial" panose="020B0604020202020204" pitchFamily="34" charset="0"/>
              <a:buChar char="•"/>
              <a:defRPr/>
            </a:pPr>
            <a:r>
              <a:rPr lang="en-US" altLang="en-US" b="0" dirty="0" smtClean="0"/>
              <a:t>Machining</a:t>
            </a:r>
            <a:endParaRPr lang="en-US" altLang="en-US" b="0" dirty="0"/>
          </a:p>
          <a:p>
            <a:pPr marL="342900" indent="-342900">
              <a:buFont typeface="Arial" panose="020B0604020202020204" pitchFamily="34" charset="0"/>
              <a:buChar char="•"/>
              <a:defRPr/>
            </a:pPr>
            <a:endParaRPr lang="en-US" altLang="en-US" sz="2400" b="0" dirty="0"/>
          </a:p>
        </p:txBody>
      </p:sp>
      <p:sp>
        <p:nvSpPr>
          <p:cNvPr id="5124" name="Rectangle 1095"/>
          <p:cNvSpPr>
            <a:spLocks noChangeArrowheads="1"/>
          </p:cNvSpPr>
          <p:nvPr/>
        </p:nvSpPr>
        <p:spPr bwMode="auto">
          <a:xfrm flipH="1">
            <a:off x="1524000" y="0"/>
            <a:ext cx="9144000" cy="914400"/>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i="1">
                <a:solidFill>
                  <a:schemeClr val="tx1"/>
                </a:solidFill>
                <a:latin typeface="Times New Roman" panose="02020603050405020304" pitchFamily="18" charset="0"/>
              </a:defRPr>
            </a:lvl1pPr>
            <a:lvl2pPr marL="742950" indent="-285750">
              <a:defRPr sz="2800" i="1">
                <a:solidFill>
                  <a:schemeClr val="tx1"/>
                </a:solidFill>
                <a:latin typeface="Times New Roman" panose="02020603050405020304" pitchFamily="18" charset="0"/>
              </a:defRPr>
            </a:lvl2pPr>
            <a:lvl3pPr marL="1143000" indent="-228600">
              <a:defRPr sz="2800" i="1">
                <a:solidFill>
                  <a:schemeClr val="tx1"/>
                </a:solidFill>
                <a:latin typeface="Times New Roman" panose="02020603050405020304" pitchFamily="18" charset="0"/>
              </a:defRPr>
            </a:lvl3pPr>
            <a:lvl4pPr marL="1600200" indent="-228600">
              <a:defRPr sz="2800" i="1">
                <a:solidFill>
                  <a:schemeClr val="tx1"/>
                </a:solidFill>
                <a:latin typeface="Times New Roman" panose="02020603050405020304" pitchFamily="18" charset="0"/>
              </a:defRPr>
            </a:lvl4pPr>
            <a:lvl5pPr marL="2057400" indent="-228600">
              <a:defRPr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i="1">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000000"/>
              </a:solidFill>
            </a:endParaRPr>
          </a:p>
        </p:txBody>
      </p:sp>
      <p:pic>
        <p:nvPicPr>
          <p:cNvPr id="5125" name="Picture 1096" descr="department_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58200" y="212726"/>
            <a:ext cx="19812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1097" descr="university_name"/>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80769" t="11736"/>
          <a:stretch>
            <a:fillRect/>
          </a:stretch>
        </p:blipFill>
        <p:spPr bwMode="auto">
          <a:xfrm>
            <a:off x="5572125" y="171450"/>
            <a:ext cx="381000"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1098" descr="header"/>
          <p:cNvPicPr>
            <a:picLocks noChangeAspect="1" noChangeArrowheads="1"/>
          </p:cNvPicPr>
          <p:nvPr/>
        </p:nvPicPr>
        <p:blipFill>
          <a:blip r:embed="rId4">
            <a:extLst>
              <a:ext uri="{28A0092B-C50C-407E-A947-70E740481C1C}">
                <a14:useLocalDpi xmlns:a14="http://schemas.microsoft.com/office/drawing/2010/main" val="0"/>
              </a:ext>
            </a:extLst>
          </a:blip>
          <a:srcRect l="450" t="2069" r="2702" b="2071"/>
          <a:stretch>
            <a:fillRect/>
          </a:stretch>
        </p:blipFill>
        <p:spPr bwMode="auto">
          <a:xfrm>
            <a:off x="3276600" y="0"/>
            <a:ext cx="21209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Picture 1099" descr="me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62675" y="0"/>
            <a:ext cx="2133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9" name="Text Box 1100"/>
          <p:cNvSpPr txBox="1">
            <a:spLocks noChangeArrowheads="1"/>
          </p:cNvSpPr>
          <p:nvPr/>
        </p:nvSpPr>
        <p:spPr bwMode="auto">
          <a:xfrm>
            <a:off x="1609725" y="171451"/>
            <a:ext cx="1752600" cy="68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i="1">
                <a:solidFill>
                  <a:schemeClr val="tx1"/>
                </a:solidFill>
                <a:latin typeface="Times New Roman" panose="02020603050405020304" pitchFamily="18" charset="0"/>
              </a:defRPr>
            </a:lvl1pPr>
            <a:lvl2pPr marL="742950" indent="-285750">
              <a:defRPr sz="2800" i="1">
                <a:solidFill>
                  <a:schemeClr val="tx1"/>
                </a:solidFill>
                <a:latin typeface="Times New Roman" panose="02020603050405020304" pitchFamily="18" charset="0"/>
              </a:defRPr>
            </a:lvl2pPr>
            <a:lvl3pPr marL="1143000" indent="-228600">
              <a:defRPr sz="2800" i="1">
                <a:solidFill>
                  <a:schemeClr val="tx1"/>
                </a:solidFill>
                <a:latin typeface="Times New Roman" panose="02020603050405020304" pitchFamily="18" charset="0"/>
              </a:defRPr>
            </a:lvl3pPr>
            <a:lvl4pPr marL="1600200" indent="-228600">
              <a:defRPr sz="2800" i="1">
                <a:solidFill>
                  <a:schemeClr val="tx1"/>
                </a:solidFill>
                <a:latin typeface="Times New Roman" panose="02020603050405020304" pitchFamily="18" charset="0"/>
              </a:defRPr>
            </a:lvl4pPr>
            <a:lvl5pPr marL="2057400" indent="-228600">
              <a:defRPr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i="1">
                <a:solidFill>
                  <a:schemeClr val="tx1"/>
                </a:solidFill>
                <a:latin typeface="Times New Roman" panose="02020603050405020304" pitchFamily="18" charset="0"/>
              </a:defRPr>
            </a:lvl9pPr>
          </a:lstStyle>
          <a:p>
            <a:pPr algn="ctr" fontAlgn="base">
              <a:lnSpc>
                <a:spcPct val="80000"/>
              </a:lnSpc>
              <a:spcBef>
                <a:spcPct val="0"/>
              </a:spcBef>
              <a:spcAft>
                <a:spcPct val="0"/>
              </a:spcAft>
              <a:buFont typeface="Wingdings" panose="05000000000000000000" pitchFamily="2" charset="2"/>
              <a:buNone/>
            </a:pPr>
            <a:r>
              <a:rPr lang="en-US" altLang="en-US" sz="2000" b="1">
                <a:solidFill>
                  <a:srgbClr val="000000"/>
                </a:solidFill>
                <a:latin typeface="Arial Black" panose="020B0A04020102020204" pitchFamily="34" charset="0"/>
              </a:rPr>
              <a:t>ME170</a:t>
            </a:r>
          </a:p>
          <a:p>
            <a:pPr algn="ctr" fontAlgn="base">
              <a:lnSpc>
                <a:spcPct val="80000"/>
              </a:lnSpc>
              <a:spcBef>
                <a:spcPct val="0"/>
              </a:spcBef>
              <a:spcAft>
                <a:spcPct val="0"/>
              </a:spcAft>
              <a:buFont typeface="Wingdings" panose="05000000000000000000" pitchFamily="2" charset="2"/>
              <a:buNone/>
            </a:pPr>
            <a:r>
              <a:rPr lang="en-US" altLang="en-US" b="1">
                <a:solidFill>
                  <a:srgbClr val="000000"/>
                </a:solidFill>
                <a:latin typeface="Arial" panose="020B0604020202020204" pitchFamily="34" charset="0"/>
              </a:rPr>
              <a:t>CAD</a:t>
            </a:r>
          </a:p>
        </p:txBody>
      </p:sp>
      <p:sp>
        <p:nvSpPr>
          <p:cNvPr id="2" name="Rectangle 1"/>
          <p:cNvSpPr/>
          <p:nvPr/>
        </p:nvSpPr>
        <p:spPr bwMode="auto">
          <a:xfrm>
            <a:off x="3631580" y="4461521"/>
            <a:ext cx="4928839" cy="880946"/>
          </a:xfrm>
          <a:prstGeom prst="rect">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1" u="none" strike="noStrike" cap="none" normalizeH="0" baseline="0" smtClean="0">
              <a:ln>
                <a:noFill/>
              </a:ln>
              <a:solidFill>
                <a:schemeClr val="tx1"/>
              </a:solidFill>
              <a:effectLst/>
              <a:latin typeface="Times New Roman" pitchFamily="18" charset="0"/>
            </a:endParaRPr>
          </a:p>
        </p:txBody>
      </p:sp>
      <p:sp>
        <p:nvSpPr>
          <p:cNvPr id="3" name="TextBox 2"/>
          <p:cNvSpPr txBox="1"/>
          <p:nvPr/>
        </p:nvSpPr>
        <p:spPr>
          <a:xfrm>
            <a:off x="1266830" y="4539734"/>
            <a:ext cx="2364750" cy="369332"/>
          </a:xfrm>
          <a:prstGeom prst="rect">
            <a:avLst/>
          </a:prstGeom>
          <a:noFill/>
        </p:spPr>
        <p:txBody>
          <a:bodyPr wrap="none" rtlCol="0">
            <a:spAutoFit/>
          </a:bodyPr>
          <a:lstStyle/>
          <a:p>
            <a:r>
              <a:rPr lang="en-US" dirty="0" smtClean="0">
                <a:solidFill>
                  <a:srgbClr val="C00000"/>
                </a:solidFill>
              </a:rPr>
              <a:t>Covering these today</a:t>
            </a:r>
            <a:endParaRPr lang="en-US" dirty="0">
              <a:solidFill>
                <a:srgbClr val="C00000"/>
              </a:solidFill>
            </a:endParaRPr>
          </a:p>
        </p:txBody>
      </p:sp>
    </p:spTree>
    <p:extLst>
      <p:ext uri="{BB962C8B-B14F-4D97-AF65-F5344CB8AC3E}">
        <p14:creationId xmlns:p14="http://schemas.microsoft.com/office/powerpoint/2010/main" val="2088386209"/>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535174" y="195628"/>
            <a:ext cx="4099774" cy="6270244"/>
          </a:xfrm>
          <a:prstGeom prst="rect">
            <a:avLst/>
          </a:prstGeom>
        </p:spPr>
      </p:pic>
      <p:sp>
        <p:nvSpPr>
          <p:cNvPr id="8" name="Rectangle 7"/>
          <p:cNvSpPr/>
          <p:nvPr/>
        </p:nvSpPr>
        <p:spPr bwMode="auto">
          <a:xfrm>
            <a:off x="7535174" y="493986"/>
            <a:ext cx="3143333" cy="1513490"/>
          </a:xfrm>
          <a:prstGeom prst="rect">
            <a:avLst/>
          </a:prstGeom>
          <a:noFill/>
          <a:ln w="127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1" u="none" strike="noStrike" cap="none" normalizeH="0" baseline="0" smtClean="0">
              <a:ln>
                <a:noFill/>
              </a:ln>
              <a:solidFill>
                <a:schemeClr val="tx1"/>
              </a:solidFill>
              <a:effectLst/>
              <a:latin typeface="Times New Roman" pitchFamily="18" charset="0"/>
            </a:endParaRPr>
          </a:p>
        </p:txBody>
      </p:sp>
      <p:sp>
        <p:nvSpPr>
          <p:cNvPr id="9" name="TextBox 8"/>
          <p:cNvSpPr txBox="1"/>
          <p:nvPr/>
        </p:nvSpPr>
        <p:spPr>
          <a:xfrm>
            <a:off x="660274" y="0"/>
            <a:ext cx="6385034" cy="1569660"/>
          </a:xfrm>
          <a:prstGeom prst="rect">
            <a:avLst/>
          </a:prstGeom>
          <a:noFill/>
        </p:spPr>
        <p:txBody>
          <a:bodyPr wrap="square" rtlCol="0">
            <a:spAutoFit/>
          </a:bodyPr>
          <a:lstStyle/>
          <a:p>
            <a:r>
              <a:rPr lang="en-US" sz="1600" dirty="0" smtClean="0"/>
              <a:t>This first design assumes that we are going to machine this from a rectangular solid bar of steel.  When we open this in </a:t>
            </a:r>
            <a:r>
              <a:rPr lang="en-US" sz="1600" dirty="0" err="1" smtClean="0"/>
              <a:t>aPriori</a:t>
            </a:r>
            <a:r>
              <a:rPr lang="en-US" sz="1600" dirty="0" smtClean="0"/>
              <a:t> and select stock machining the system will find the smallest enclosing rectangle and look for standard bar stock that fits.  The blue writing to the bottom shows the stock selected and the number of parts, and waste, that that can be made form this. This is all automatic.</a:t>
            </a:r>
            <a:endParaRPr lang="en-US" sz="1600" dirty="0"/>
          </a:p>
        </p:txBody>
      </p:sp>
      <p:pic>
        <p:nvPicPr>
          <p:cNvPr id="10" name="Picture 9"/>
          <p:cNvPicPr>
            <a:picLocks noChangeAspect="1"/>
          </p:cNvPicPr>
          <p:nvPr/>
        </p:nvPicPr>
        <p:blipFill>
          <a:blip r:embed="rId3"/>
          <a:stretch>
            <a:fillRect/>
          </a:stretch>
        </p:blipFill>
        <p:spPr>
          <a:xfrm>
            <a:off x="1816659" y="1700289"/>
            <a:ext cx="4072264" cy="4861514"/>
          </a:xfrm>
          <a:prstGeom prst="rect">
            <a:avLst/>
          </a:prstGeom>
        </p:spPr>
      </p:pic>
      <p:cxnSp>
        <p:nvCxnSpPr>
          <p:cNvPr id="12" name="Straight Arrow Connector 11"/>
          <p:cNvCxnSpPr/>
          <p:nvPr/>
        </p:nvCxnSpPr>
        <p:spPr bwMode="auto">
          <a:xfrm>
            <a:off x="1373851" y="3918857"/>
            <a:ext cx="1230086" cy="315686"/>
          </a:xfrm>
          <a:prstGeom prst="straightConnector1">
            <a:avLst/>
          </a:prstGeom>
          <a:noFill/>
          <a:ln w="12700" cap="flat" cmpd="sng" algn="ctr">
            <a:solidFill>
              <a:srgbClr val="C00000"/>
            </a:solidFill>
            <a:prstDash val="solid"/>
            <a:round/>
            <a:headEnd type="none" w="med" len="med"/>
            <a:tailEnd type="triangle"/>
          </a:ln>
          <a:effectLst/>
        </p:spPr>
      </p:cxnSp>
      <p:cxnSp>
        <p:nvCxnSpPr>
          <p:cNvPr id="13" name="Straight Arrow Connector 12"/>
          <p:cNvCxnSpPr/>
          <p:nvPr/>
        </p:nvCxnSpPr>
        <p:spPr bwMode="auto">
          <a:xfrm>
            <a:off x="1373851" y="4049486"/>
            <a:ext cx="586633" cy="451674"/>
          </a:xfrm>
          <a:prstGeom prst="straightConnector1">
            <a:avLst/>
          </a:prstGeom>
          <a:noFill/>
          <a:ln w="12700" cap="flat" cmpd="sng" algn="ctr">
            <a:solidFill>
              <a:srgbClr val="C00000"/>
            </a:solidFill>
            <a:prstDash val="solid"/>
            <a:round/>
            <a:headEnd type="none" w="med" len="med"/>
            <a:tailEnd type="triangle"/>
          </a:ln>
          <a:effectLst/>
        </p:spPr>
      </p:cxnSp>
      <p:sp>
        <p:nvSpPr>
          <p:cNvPr id="16" name="TextBox 15"/>
          <p:cNvSpPr txBox="1"/>
          <p:nvPr/>
        </p:nvSpPr>
        <p:spPr>
          <a:xfrm>
            <a:off x="580309" y="2730585"/>
            <a:ext cx="1698171" cy="1200329"/>
          </a:xfrm>
          <a:prstGeom prst="rect">
            <a:avLst/>
          </a:prstGeom>
          <a:noFill/>
        </p:spPr>
        <p:txBody>
          <a:bodyPr wrap="square" rtlCol="0">
            <a:spAutoFit/>
          </a:bodyPr>
          <a:lstStyle/>
          <a:p>
            <a:r>
              <a:rPr lang="en-US" dirty="0" smtClean="0">
                <a:solidFill>
                  <a:srgbClr val="C00000"/>
                </a:solidFill>
              </a:rPr>
              <a:t>Sharp corners indicate machining process</a:t>
            </a:r>
            <a:endParaRPr lang="en-US" dirty="0">
              <a:solidFill>
                <a:srgbClr val="C00000"/>
              </a:solidFill>
            </a:endParaRPr>
          </a:p>
        </p:txBody>
      </p:sp>
    </p:spTree>
    <p:extLst>
      <p:ext uri="{BB962C8B-B14F-4D97-AF65-F5344CB8AC3E}">
        <p14:creationId xmlns:p14="http://schemas.microsoft.com/office/powerpoint/2010/main" val="1085373864"/>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98498" y="1171947"/>
            <a:ext cx="9157171" cy="5562886"/>
          </a:xfrm>
          <a:prstGeom prst="rect">
            <a:avLst/>
          </a:prstGeom>
        </p:spPr>
      </p:pic>
      <p:sp>
        <p:nvSpPr>
          <p:cNvPr id="4" name="TextBox 3"/>
          <p:cNvSpPr txBox="1"/>
          <p:nvPr/>
        </p:nvSpPr>
        <p:spPr>
          <a:xfrm>
            <a:off x="326943" y="0"/>
            <a:ext cx="11664606" cy="1077218"/>
          </a:xfrm>
          <a:prstGeom prst="rect">
            <a:avLst/>
          </a:prstGeom>
          <a:noFill/>
        </p:spPr>
        <p:txBody>
          <a:bodyPr wrap="square" rtlCol="0">
            <a:spAutoFit/>
          </a:bodyPr>
          <a:lstStyle/>
          <a:p>
            <a:r>
              <a:rPr lang="en-US" sz="1600" dirty="0" smtClean="0"/>
              <a:t>Here is the result after opening the part in </a:t>
            </a:r>
            <a:r>
              <a:rPr lang="en-US" sz="1600" dirty="0" err="1" smtClean="0"/>
              <a:t>aPriori</a:t>
            </a:r>
            <a:r>
              <a:rPr lang="en-US" sz="1600" dirty="0" smtClean="0"/>
              <a:t>, selecting stock machining, and letting the system use its defaults.  The VPE (Virtual Production Environment) is the digital model of the factory and notice that its located in the USA. The material chosen is 1020 HR (hot rolled) steel – a common low cost steel. In the Manufacturing Process window, </a:t>
            </a:r>
            <a:r>
              <a:rPr lang="en-US" sz="1600" dirty="0" err="1" smtClean="0"/>
              <a:t>aPriori</a:t>
            </a:r>
            <a:r>
              <a:rPr lang="en-US" sz="1600" dirty="0" smtClean="0"/>
              <a:t> shows the processes used to create each feature – the Band Saw is used to cut off each piece from the bar and the 3 axis mill is used to drill the hole.</a:t>
            </a:r>
            <a:endParaRPr lang="en-US" sz="1600" dirty="0"/>
          </a:p>
        </p:txBody>
      </p:sp>
      <p:sp>
        <p:nvSpPr>
          <p:cNvPr id="8" name="Oval 7"/>
          <p:cNvSpPr/>
          <p:nvPr/>
        </p:nvSpPr>
        <p:spPr bwMode="auto">
          <a:xfrm>
            <a:off x="6989375" y="4750676"/>
            <a:ext cx="830318" cy="1303283"/>
          </a:xfrm>
          <a:prstGeom prst="ellipse">
            <a:avLst/>
          </a:prstGeom>
          <a:noFill/>
          <a:ln w="127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1" u="none" strike="noStrike" cap="none" normalizeH="0" baseline="0" smtClean="0">
              <a:ln>
                <a:noFill/>
              </a:ln>
              <a:solidFill>
                <a:schemeClr val="tx1"/>
              </a:solidFill>
              <a:effectLst/>
              <a:latin typeface="Times New Roman" pitchFamily="18" charset="0"/>
            </a:endParaRPr>
          </a:p>
        </p:txBody>
      </p:sp>
      <p:sp>
        <p:nvSpPr>
          <p:cNvPr id="9" name="Oval 8"/>
          <p:cNvSpPr/>
          <p:nvPr/>
        </p:nvSpPr>
        <p:spPr bwMode="auto">
          <a:xfrm>
            <a:off x="7604229" y="4487849"/>
            <a:ext cx="1949669" cy="430925"/>
          </a:xfrm>
          <a:prstGeom prst="ellipse">
            <a:avLst/>
          </a:prstGeom>
          <a:noFill/>
          <a:ln w="127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1" u="none" strike="noStrike" cap="none" normalizeH="0" baseline="0" smtClean="0">
              <a:ln>
                <a:noFill/>
              </a:ln>
              <a:solidFill>
                <a:schemeClr val="tx1"/>
              </a:solidFill>
              <a:effectLst/>
              <a:latin typeface="Times New Roman" pitchFamily="18" charset="0"/>
            </a:endParaRPr>
          </a:p>
        </p:txBody>
      </p:sp>
      <p:sp>
        <p:nvSpPr>
          <p:cNvPr id="10" name="Oval 9"/>
          <p:cNvSpPr/>
          <p:nvPr/>
        </p:nvSpPr>
        <p:spPr bwMode="auto">
          <a:xfrm>
            <a:off x="5436660" y="4750675"/>
            <a:ext cx="1445172" cy="1303283"/>
          </a:xfrm>
          <a:prstGeom prst="ellipse">
            <a:avLst/>
          </a:prstGeom>
          <a:noFill/>
          <a:ln w="127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1"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439136359"/>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236812" y="1473067"/>
            <a:ext cx="8832098" cy="5258807"/>
          </a:xfrm>
          <a:prstGeom prst="rect">
            <a:avLst/>
          </a:prstGeom>
        </p:spPr>
      </p:pic>
      <p:sp>
        <p:nvSpPr>
          <p:cNvPr id="3" name="TextBox 2"/>
          <p:cNvSpPr txBox="1"/>
          <p:nvPr/>
        </p:nvSpPr>
        <p:spPr>
          <a:xfrm>
            <a:off x="158781" y="147145"/>
            <a:ext cx="11991177" cy="1169551"/>
          </a:xfrm>
          <a:prstGeom prst="rect">
            <a:avLst/>
          </a:prstGeom>
          <a:noFill/>
        </p:spPr>
        <p:txBody>
          <a:bodyPr wrap="square" rtlCol="0">
            <a:spAutoFit/>
          </a:bodyPr>
          <a:lstStyle/>
          <a:p>
            <a:r>
              <a:rPr lang="en-US" sz="1400" dirty="0" smtClean="0"/>
              <a:t>So, how much does it cost to make the part this way? The information is given in the “Cost Summary” window.  In the assignment I ask for the Material cost, the Fully Burdened Cost, and Investment Cost (or Total Capital Investments).  The Fully Burdened Cost is the cost to make each part plus the factory burden which includes all the machine overhead costs, (admin salary </a:t>
            </a:r>
            <a:r>
              <a:rPr lang="en-US" sz="1400" dirty="0" err="1" smtClean="0"/>
              <a:t>etc</a:t>
            </a:r>
            <a:r>
              <a:rPr lang="en-US" sz="1400" dirty="0" smtClean="0"/>
              <a:t>), utilities, and the amortized cost of the initial investments, or “Investment Cost”.  The amortized cost is the cost amortized, or shared out, across the product life (default of 5 years).  In other words, mathematically amortized investment cost is (Investment Cost)/(Annual Volume * Product Life)</a:t>
            </a:r>
            <a:endParaRPr lang="en-US" sz="1400" dirty="0"/>
          </a:p>
        </p:txBody>
      </p:sp>
      <p:sp>
        <p:nvSpPr>
          <p:cNvPr id="4" name="Oval 3"/>
          <p:cNvSpPr/>
          <p:nvPr/>
        </p:nvSpPr>
        <p:spPr bwMode="auto">
          <a:xfrm>
            <a:off x="7514895" y="1592360"/>
            <a:ext cx="1734208" cy="3358011"/>
          </a:xfrm>
          <a:prstGeom prst="ellipse">
            <a:avLst/>
          </a:prstGeom>
          <a:noFill/>
          <a:ln w="127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1"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414474748"/>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743950" y="1624249"/>
            <a:ext cx="3848298" cy="5086611"/>
          </a:xfrm>
          <a:prstGeom prst="rect">
            <a:avLst/>
          </a:prstGeom>
        </p:spPr>
      </p:pic>
      <p:pic>
        <p:nvPicPr>
          <p:cNvPr id="2" name="Picture 1"/>
          <p:cNvPicPr>
            <a:picLocks noChangeAspect="1"/>
          </p:cNvPicPr>
          <p:nvPr/>
        </p:nvPicPr>
        <p:blipFill>
          <a:blip r:embed="rId3"/>
          <a:stretch>
            <a:fillRect/>
          </a:stretch>
        </p:blipFill>
        <p:spPr>
          <a:xfrm>
            <a:off x="7766396" y="216648"/>
            <a:ext cx="4099774" cy="6270244"/>
          </a:xfrm>
          <a:prstGeom prst="rect">
            <a:avLst/>
          </a:prstGeom>
        </p:spPr>
      </p:pic>
      <p:sp>
        <p:nvSpPr>
          <p:cNvPr id="8" name="Rectangle 7"/>
          <p:cNvSpPr/>
          <p:nvPr/>
        </p:nvSpPr>
        <p:spPr bwMode="auto">
          <a:xfrm>
            <a:off x="7654900" y="1838280"/>
            <a:ext cx="3143333" cy="1513490"/>
          </a:xfrm>
          <a:prstGeom prst="rect">
            <a:avLst/>
          </a:prstGeom>
          <a:noFill/>
          <a:ln w="127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1" u="none" strike="noStrike" cap="none" normalizeH="0" baseline="0" smtClean="0">
              <a:ln>
                <a:noFill/>
              </a:ln>
              <a:solidFill>
                <a:schemeClr val="tx1"/>
              </a:solidFill>
              <a:effectLst/>
              <a:latin typeface="Times New Roman" pitchFamily="18" charset="0"/>
            </a:endParaRPr>
          </a:p>
        </p:txBody>
      </p:sp>
      <p:sp>
        <p:nvSpPr>
          <p:cNvPr id="9" name="TextBox 8"/>
          <p:cNvSpPr txBox="1"/>
          <p:nvPr/>
        </p:nvSpPr>
        <p:spPr>
          <a:xfrm>
            <a:off x="733846" y="0"/>
            <a:ext cx="6385034" cy="1569660"/>
          </a:xfrm>
          <a:prstGeom prst="rect">
            <a:avLst/>
          </a:prstGeom>
          <a:noFill/>
        </p:spPr>
        <p:txBody>
          <a:bodyPr wrap="square" rtlCol="0">
            <a:spAutoFit/>
          </a:bodyPr>
          <a:lstStyle/>
          <a:p>
            <a:r>
              <a:rPr lang="en-US" sz="1600" dirty="0" smtClean="0"/>
              <a:t>This 2</a:t>
            </a:r>
            <a:r>
              <a:rPr lang="en-US" sz="1600" baseline="30000" dirty="0" smtClean="0"/>
              <a:t>nd</a:t>
            </a:r>
            <a:r>
              <a:rPr lang="en-US" sz="1600" dirty="0" smtClean="0"/>
              <a:t> part design assumes that perhaps a more economical way would be to start with a piece of stock the shape of the part, especially as it is a standard shape i.e. Angle iron.  By selecting “Bar and Tube” process and angle bar stock we can explore this.   Again, blue writing to the bottom shows the stock selected and the number of parts, and waste, that that can be made form this. </a:t>
            </a:r>
            <a:endParaRPr lang="en-US" sz="1600" dirty="0"/>
          </a:p>
        </p:txBody>
      </p:sp>
      <p:cxnSp>
        <p:nvCxnSpPr>
          <p:cNvPr id="12" name="Straight Arrow Connector 11"/>
          <p:cNvCxnSpPr/>
          <p:nvPr/>
        </p:nvCxnSpPr>
        <p:spPr bwMode="auto">
          <a:xfrm>
            <a:off x="2062021" y="3678930"/>
            <a:ext cx="1416902" cy="793662"/>
          </a:xfrm>
          <a:prstGeom prst="straightConnector1">
            <a:avLst/>
          </a:prstGeom>
          <a:noFill/>
          <a:ln w="12700" cap="flat" cmpd="sng" algn="ctr">
            <a:solidFill>
              <a:srgbClr val="C00000"/>
            </a:solidFill>
            <a:prstDash val="solid"/>
            <a:round/>
            <a:headEnd type="none" w="med" len="med"/>
            <a:tailEnd type="triangle"/>
          </a:ln>
          <a:effectLst/>
        </p:spPr>
      </p:cxnSp>
      <p:sp>
        <p:nvSpPr>
          <p:cNvPr id="16" name="TextBox 15"/>
          <p:cNvSpPr txBox="1"/>
          <p:nvPr/>
        </p:nvSpPr>
        <p:spPr>
          <a:xfrm>
            <a:off x="726328" y="3272263"/>
            <a:ext cx="1698171" cy="1200329"/>
          </a:xfrm>
          <a:prstGeom prst="rect">
            <a:avLst/>
          </a:prstGeom>
          <a:noFill/>
        </p:spPr>
        <p:txBody>
          <a:bodyPr wrap="square" rtlCol="0">
            <a:spAutoFit/>
          </a:bodyPr>
          <a:lstStyle/>
          <a:p>
            <a:r>
              <a:rPr lang="en-US" dirty="0" smtClean="0">
                <a:solidFill>
                  <a:srgbClr val="C00000"/>
                </a:solidFill>
              </a:rPr>
              <a:t>Round on inside edge, sharp on outside edge</a:t>
            </a:r>
            <a:endParaRPr lang="en-US" dirty="0">
              <a:solidFill>
                <a:srgbClr val="C00000"/>
              </a:solidFill>
            </a:endParaRPr>
          </a:p>
        </p:txBody>
      </p:sp>
      <p:cxnSp>
        <p:nvCxnSpPr>
          <p:cNvPr id="14" name="Straight Arrow Connector 13"/>
          <p:cNvCxnSpPr/>
          <p:nvPr/>
        </p:nvCxnSpPr>
        <p:spPr bwMode="auto">
          <a:xfrm>
            <a:off x="2322645" y="4251744"/>
            <a:ext cx="783783" cy="414854"/>
          </a:xfrm>
          <a:prstGeom prst="straightConnector1">
            <a:avLst/>
          </a:prstGeom>
          <a:noFill/>
          <a:ln w="12700" cap="flat" cmpd="sng" algn="ctr">
            <a:solidFill>
              <a:srgbClr val="C00000"/>
            </a:solidFill>
            <a:prstDash val="solid"/>
            <a:round/>
            <a:headEnd type="none" w="med" len="med"/>
            <a:tailEnd type="triangle"/>
          </a:ln>
          <a:effectLst/>
        </p:spPr>
      </p:cxnSp>
    </p:spTree>
    <p:extLst>
      <p:ext uri="{BB962C8B-B14F-4D97-AF65-F5344CB8AC3E}">
        <p14:creationId xmlns:p14="http://schemas.microsoft.com/office/powerpoint/2010/main" val="1482382473"/>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268681" y="1127510"/>
            <a:ext cx="8750750" cy="5251720"/>
          </a:xfrm>
          <a:prstGeom prst="rect">
            <a:avLst/>
          </a:prstGeom>
        </p:spPr>
      </p:pic>
      <p:sp>
        <p:nvSpPr>
          <p:cNvPr id="3" name="TextBox 2"/>
          <p:cNvSpPr txBox="1"/>
          <p:nvPr/>
        </p:nvSpPr>
        <p:spPr>
          <a:xfrm>
            <a:off x="158781" y="147145"/>
            <a:ext cx="11991177" cy="738664"/>
          </a:xfrm>
          <a:prstGeom prst="rect">
            <a:avLst/>
          </a:prstGeom>
          <a:noFill/>
        </p:spPr>
        <p:txBody>
          <a:bodyPr wrap="square" rtlCol="0">
            <a:spAutoFit/>
          </a:bodyPr>
          <a:lstStyle/>
          <a:p>
            <a:r>
              <a:rPr lang="en-US" sz="1400" dirty="0" smtClean="0"/>
              <a:t>So, how much does it cost to make the part this way? Note that by designing it to match a standard stock shape, we have achieved a significant reduction in the cost to make this part.  All the costs are lower. </a:t>
            </a:r>
            <a:r>
              <a:rPr lang="en-US" sz="1400" dirty="0"/>
              <a:t> </a:t>
            </a:r>
            <a:r>
              <a:rPr lang="en-US" sz="1400" dirty="0" smtClean="0"/>
              <a:t>Not only is the cost per part much lower, but significantly the up-front investment cost is only $33 total,  which may well be a big deciding factor in going this way!</a:t>
            </a:r>
            <a:endParaRPr lang="en-US" sz="1400" dirty="0"/>
          </a:p>
        </p:txBody>
      </p:sp>
      <p:sp>
        <p:nvSpPr>
          <p:cNvPr id="4" name="Oval 3"/>
          <p:cNvSpPr/>
          <p:nvPr/>
        </p:nvSpPr>
        <p:spPr bwMode="auto">
          <a:xfrm>
            <a:off x="7861736" y="1319091"/>
            <a:ext cx="1734208" cy="3358011"/>
          </a:xfrm>
          <a:prstGeom prst="ellipse">
            <a:avLst/>
          </a:prstGeom>
          <a:noFill/>
          <a:ln w="127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1"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286597544"/>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3897555" y="1859230"/>
            <a:ext cx="3264068" cy="4680191"/>
          </a:xfrm>
          <a:prstGeom prst="rect">
            <a:avLst/>
          </a:prstGeom>
        </p:spPr>
      </p:pic>
      <p:pic>
        <p:nvPicPr>
          <p:cNvPr id="2" name="Picture 1"/>
          <p:cNvPicPr>
            <a:picLocks noChangeAspect="1"/>
          </p:cNvPicPr>
          <p:nvPr/>
        </p:nvPicPr>
        <p:blipFill>
          <a:blip r:embed="rId3"/>
          <a:stretch>
            <a:fillRect/>
          </a:stretch>
        </p:blipFill>
        <p:spPr>
          <a:xfrm>
            <a:off x="7754710" y="216648"/>
            <a:ext cx="4099774" cy="6270244"/>
          </a:xfrm>
          <a:prstGeom prst="rect">
            <a:avLst/>
          </a:prstGeom>
        </p:spPr>
      </p:pic>
      <p:sp>
        <p:nvSpPr>
          <p:cNvPr id="8" name="Rectangle 7"/>
          <p:cNvSpPr/>
          <p:nvPr/>
        </p:nvSpPr>
        <p:spPr bwMode="auto">
          <a:xfrm>
            <a:off x="7633879" y="3410809"/>
            <a:ext cx="3143333" cy="1513490"/>
          </a:xfrm>
          <a:prstGeom prst="rect">
            <a:avLst/>
          </a:prstGeom>
          <a:noFill/>
          <a:ln w="127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1" u="none" strike="noStrike" cap="none" normalizeH="0" baseline="0" smtClean="0">
              <a:ln>
                <a:noFill/>
              </a:ln>
              <a:solidFill>
                <a:schemeClr val="tx1"/>
              </a:solidFill>
              <a:effectLst/>
              <a:latin typeface="Times New Roman" pitchFamily="18" charset="0"/>
            </a:endParaRPr>
          </a:p>
        </p:txBody>
      </p:sp>
      <p:sp>
        <p:nvSpPr>
          <p:cNvPr id="9" name="TextBox 8"/>
          <p:cNvSpPr txBox="1"/>
          <p:nvPr/>
        </p:nvSpPr>
        <p:spPr>
          <a:xfrm>
            <a:off x="733846" y="0"/>
            <a:ext cx="6385034" cy="1815882"/>
          </a:xfrm>
          <a:prstGeom prst="rect">
            <a:avLst/>
          </a:prstGeom>
          <a:noFill/>
        </p:spPr>
        <p:txBody>
          <a:bodyPr wrap="square" rtlCol="0">
            <a:spAutoFit/>
          </a:bodyPr>
          <a:lstStyle/>
          <a:p>
            <a:r>
              <a:rPr lang="en-US" sz="1600" dirty="0" smtClean="0"/>
              <a:t>This 3rd part design takes the high volume consumer product approach, as expected of you in your Term Design projects.  If its metal, then design it from sheet stock if you can!   By selecting “Sheet Metal” process we can run it with a progressive die set and as long as we have high volume, cover the cost of the die set.  Again, blue writing to the bottom shows the stock selected which in this case is a single strip of metal – one part per strip</a:t>
            </a:r>
            <a:endParaRPr lang="en-US" sz="1600" dirty="0"/>
          </a:p>
        </p:txBody>
      </p:sp>
      <p:sp>
        <p:nvSpPr>
          <p:cNvPr id="16" name="TextBox 15"/>
          <p:cNvSpPr txBox="1"/>
          <p:nvPr/>
        </p:nvSpPr>
        <p:spPr>
          <a:xfrm>
            <a:off x="822626" y="2027449"/>
            <a:ext cx="2544157" cy="1477328"/>
          </a:xfrm>
          <a:prstGeom prst="rect">
            <a:avLst/>
          </a:prstGeom>
          <a:noFill/>
        </p:spPr>
        <p:txBody>
          <a:bodyPr wrap="square" rtlCol="0">
            <a:spAutoFit/>
          </a:bodyPr>
          <a:lstStyle/>
          <a:p>
            <a:r>
              <a:rPr lang="en-US" dirty="0" smtClean="0">
                <a:solidFill>
                  <a:srgbClr val="C00000"/>
                </a:solidFill>
              </a:rPr>
              <a:t>Sheet stock must maintain shape continuity and have bend radii no less than the thickness</a:t>
            </a:r>
            <a:endParaRPr lang="en-US" dirty="0">
              <a:solidFill>
                <a:srgbClr val="C00000"/>
              </a:solidFill>
            </a:endParaRPr>
          </a:p>
        </p:txBody>
      </p:sp>
      <p:cxnSp>
        <p:nvCxnSpPr>
          <p:cNvPr id="14" name="Straight Arrow Connector 13"/>
          <p:cNvCxnSpPr/>
          <p:nvPr/>
        </p:nvCxnSpPr>
        <p:spPr bwMode="auto">
          <a:xfrm>
            <a:off x="2345274" y="3286955"/>
            <a:ext cx="1719268" cy="912370"/>
          </a:xfrm>
          <a:prstGeom prst="straightConnector1">
            <a:avLst/>
          </a:prstGeom>
          <a:noFill/>
          <a:ln w="12700" cap="flat" cmpd="sng" algn="ctr">
            <a:solidFill>
              <a:srgbClr val="C00000"/>
            </a:solidFill>
            <a:prstDash val="solid"/>
            <a:round/>
            <a:headEnd type="none" w="med" len="med"/>
            <a:tailEnd type="triangle"/>
          </a:ln>
          <a:effectLst/>
        </p:spPr>
      </p:cxnSp>
      <p:pic>
        <p:nvPicPr>
          <p:cNvPr id="6" name="Picture 5"/>
          <p:cNvPicPr>
            <a:picLocks noChangeAspect="1"/>
          </p:cNvPicPr>
          <p:nvPr/>
        </p:nvPicPr>
        <p:blipFill>
          <a:blip r:embed="rId4"/>
          <a:stretch>
            <a:fillRect/>
          </a:stretch>
        </p:blipFill>
        <p:spPr>
          <a:xfrm>
            <a:off x="366355" y="3931495"/>
            <a:ext cx="2484361" cy="2484361"/>
          </a:xfrm>
          <a:prstGeom prst="rect">
            <a:avLst/>
          </a:prstGeom>
        </p:spPr>
      </p:pic>
      <p:sp>
        <p:nvSpPr>
          <p:cNvPr id="13" name="TextBox 12"/>
          <p:cNvSpPr txBox="1"/>
          <p:nvPr/>
        </p:nvSpPr>
        <p:spPr>
          <a:xfrm>
            <a:off x="-53598" y="6163726"/>
            <a:ext cx="4956193" cy="646331"/>
          </a:xfrm>
          <a:prstGeom prst="rect">
            <a:avLst/>
          </a:prstGeom>
          <a:noFill/>
        </p:spPr>
        <p:txBody>
          <a:bodyPr wrap="square" rtlCol="0">
            <a:spAutoFit/>
          </a:bodyPr>
          <a:lstStyle/>
          <a:p>
            <a:r>
              <a:rPr lang="en-US" dirty="0" smtClean="0">
                <a:solidFill>
                  <a:srgbClr val="C00000"/>
                </a:solidFill>
              </a:rPr>
              <a:t>Underside showing “Bird Beak” feature to stiffen and use minimum thickness/material</a:t>
            </a:r>
            <a:endParaRPr lang="en-US" dirty="0">
              <a:solidFill>
                <a:srgbClr val="C00000"/>
              </a:solidFill>
            </a:endParaRPr>
          </a:p>
        </p:txBody>
      </p:sp>
      <p:cxnSp>
        <p:nvCxnSpPr>
          <p:cNvPr id="15" name="Straight Arrow Connector 14"/>
          <p:cNvCxnSpPr/>
          <p:nvPr/>
        </p:nvCxnSpPr>
        <p:spPr bwMode="auto">
          <a:xfrm flipV="1">
            <a:off x="231228" y="5624722"/>
            <a:ext cx="924064" cy="539004"/>
          </a:xfrm>
          <a:prstGeom prst="straightConnector1">
            <a:avLst/>
          </a:prstGeom>
          <a:noFill/>
          <a:ln w="12700" cap="flat" cmpd="sng" algn="ctr">
            <a:solidFill>
              <a:srgbClr val="C00000"/>
            </a:solidFill>
            <a:prstDash val="solid"/>
            <a:round/>
            <a:headEnd type="none" w="med" len="med"/>
            <a:tailEnd type="triangle"/>
          </a:ln>
          <a:effectLst/>
        </p:spPr>
      </p:cxnSp>
    </p:spTree>
    <p:extLst>
      <p:ext uri="{BB962C8B-B14F-4D97-AF65-F5344CB8AC3E}">
        <p14:creationId xmlns:p14="http://schemas.microsoft.com/office/powerpoint/2010/main" val="1726729231"/>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88679" y="1177553"/>
            <a:ext cx="9494935" cy="5559577"/>
          </a:xfrm>
          <a:prstGeom prst="rect">
            <a:avLst/>
          </a:prstGeom>
        </p:spPr>
      </p:pic>
      <p:sp>
        <p:nvSpPr>
          <p:cNvPr id="3" name="Oval 2"/>
          <p:cNvSpPr/>
          <p:nvPr/>
        </p:nvSpPr>
        <p:spPr bwMode="auto">
          <a:xfrm>
            <a:off x="8240109" y="1299418"/>
            <a:ext cx="1818291" cy="3598402"/>
          </a:xfrm>
          <a:prstGeom prst="ellipse">
            <a:avLst/>
          </a:prstGeom>
          <a:noFill/>
          <a:ln w="127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1" u="none" strike="noStrike" cap="none" normalizeH="0" baseline="0" smtClean="0">
              <a:ln>
                <a:noFill/>
              </a:ln>
              <a:solidFill>
                <a:schemeClr val="tx1"/>
              </a:solidFill>
              <a:effectLst/>
              <a:latin typeface="Times New Roman" pitchFamily="18" charset="0"/>
            </a:endParaRPr>
          </a:p>
        </p:txBody>
      </p:sp>
      <p:sp>
        <p:nvSpPr>
          <p:cNvPr id="4" name="TextBox 3"/>
          <p:cNvSpPr txBox="1"/>
          <p:nvPr/>
        </p:nvSpPr>
        <p:spPr>
          <a:xfrm>
            <a:off x="40557" y="8002"/>
            <a:ext cx="11991177" cy="1169551"/>
          </a:xfrm>
          <a:prstGeom prst="rect">
            <a:avLst/>
          </a:prstGeom>
          <a:noFill/>
        </p:spPr>
        <p:txBody>
          <a:bodyPr wrap="square" rtlCol="0">
            <a:spAutoFit/>
          </a:bodyPr>
          <a:lstStyle/>
          <a:p>
            <a:r>
              <a:rPr lang="en-US" sz="1400" dirty="0" smtClean="0"/>
              <a:t>So, how much does it cost to make the part this way? The production volume is set to 1,000,000 over 5 years. By designing it as a sheet metal part we can take advantage of the high speed and low part cost inherent in sheet metal production.  Now only $0.12 to make.  The high investment cost in the tooling is amortized over 5 million parts so, as you can see, its less than $0.01 per part. However, it’s a risk and we have to perhaps borrow a large chunk of money up front to pay for the project.; large companies expect to make this investment and put money aside to “Tool up”. Also, this time you may note I chose a VPE in India as they are particularly good at low-cost high-quality sheet metal production. </a:t>
            </a:r>
            <a:endParaRPr lang="en-US" sz="1400" dirty="0"/>
          </a:p>
        </p:txBody>
      </p:sp>
    </p:spTree>
    <p:extLst>
      <p:ext uri="{BB962C8B-B14F-4D97-AF65-F5344CB8AC3E}">
        <p14:creationId xmlns:p14="http://schemas.microsoft.com/office/powerpoint/2010/main" val="2670816531"/>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402345" y="1299418"/>
            <a:ext cx="8992386" cy="5278807"/>
          </a:xfrm>
          <a:prstGeom prst="rect">
            <a:avLst/>
          </a:prstGeom>
        </p:spPr>
      </p:pic>
      <p:sp>
        <p:nvSpPr>
          <p:cNvPr id="3" name="Oval 2"/>
          <p:cNvSpPr/>
          <p:nvPr/>
        </p:nvSpPr>
        <p:spPr bwMode="auto">
          <a:xfrm>
            <a:off x="8008882" y="1358504"/>
            <a:ext cx="1818291" cy="3598402"/>
          </a:xfrm>
          <a:prstGeom prst="ellipse">
            <a:avLst/>
          </a:prstGeom>
          <a:noFill/>
          <a:ln w="127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1" u="none" strike="noStrike" cap="none" normalizeH="0" baseline="0" smtClean="0">
              <a:ln>
                <a:noFill/>
              </a:ln>
              <a:solidFill>
                <a:schemeClr val="tx1"/>
              </a:solidFill>
              <a:effectLst/>
              <a:latin typeface="Times New Roman" pitchFamily="18" charset="0"/>
            </a:endParaRPr>
          </a:p>
        </p:txBody>
      </p:sp>
      <p:sp>
        <p:nvSpPr>
          <p:cNvPr id="4" name="TextBox 3"/>
          <p:cNvSpPr txBox="1"/>
          <p:nvPr/>
        </p:nvSpPr>
        <p:spPr>
          <a:xfrm>
            <a:off x="200823" y="24726"/>
            <a:ext cx="11991177" cy="1384995"/>
          </a:xfrm>
          <a:prstGeom prst="rect">
            <a:avLst/>
          </a:prstGeom>
          <a:noFill/>
        </p:spPr>
        <p:txBody>
          <a:bodyPr wrap="square" rtlCol="0">
            <a:spAutoFit/>
          </a:bodyPr>
          <a:lstStyle/>
          <a:p>
            <a:r>
              <a:rPr lang="en-US" sz="1400" dirty="0" smtClean="0"/>
              <a:t>When design for manufacture high-volume consumer products we always have options on how many parts we make with each tool.  Generally, the more we make in one go, the cheaper the part cost, but the higher the investment cost because the tooling (stamping dies in this case) are larger and more complex. So it’s worth exploring the common trick of making two mirrored parts at once (common to have a left and right part in automotive applications).  Note the stock diagram shows two at a time on the strip of metal entering the progressive die machine.  Note the tooling is more expensive but the part cost has gone down even further. In the question, in the assignment, I just ask for the final number (i.e. here) for the investment cost. </a:t>
            </a:r>
            <a:endParaRPr lang="en-US" sz="1400" dirty="0"/>
          </a:p>
        </p:txBody>
      </p:sp>
      <p:sp>
        <p:nvSpPr>
          <p:cNvPr id="6" name="Oval 5"/>
          <p:cNvSpPr/>
          <p:nvPr/>
        </p:nvSpPr>
        <p:spPr bwMode="auto">
          <a:xfrm>
            <a:off x="2480441" y="5278144"/>
            <a:ext cx="4025463" cy="1483890"/>
          </a:xfrm>
          <a:prstGeom prst="ellipse">
            <a:avLst/>
          </a:prstGeom>
          <a:noFill/>
          <a:ln w="127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1"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4292183429"/>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25869" y="2553952"/>
            <a:ext cx="2800494" cy="3340272"/>
          </a:xfrm>
          <a:prstGeom prst="rect">
            <a:avLst/>
          </a:prstGeom>
        </p:spPr>
      </p:pic>
      <p:pic>
        <p:nvPicPr>
          <p:cNvPr id="2" name="Picture 1"/>
          <p:cNvPicPr>
            <a:picLocks noChangeAspect="1"/>
          </p:cNvPicPr>
          <p:nvPr/>
        </p:nvPicPr>
        <p:blipFill>
          <a:blip r:embed="rId3"/>
          <a:stretch>
            <a:fillRect/>
          </a:stretch>
        </p:blipFill>
        <p:spPr>
          <a:xfrm>
            <a:off x="7754710" y="216648"/>
            <a:ext cx="4099774" cy="6270244"/>
          </a:xfrm>
          <a:prstGeom prst="rect">
            <a:avLst/>
          </a:prstGeom>
        </p:spPr>
      </p:pic>
      <p:sp>
        <p:nvSpPr>
          <p:cNvPr id="8" name="Rectangle 7"/>
          <p:cNvSpPr/>
          <p:nvPr/>
        </p:nvSpPr>
        <p:spPr bwMode="auto">
          <a:xfrm>
            <a:off x="7852396" y="4867977"/>
            <a:ext cx="3618978" cy="1513490"/>
          </a:xfrm>
          <a:prstGeom prst="rect">
            <a:avLst/>
          </a:prstGeom>
          <a:noFill/>
          <a:ln w="127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1" u="none" strike="noStrike" cap="none" normalizeH="0" baseline="0" smtClean="0">
              <a:ln>
                <a:noFill/>
              </a:ln>
              <a:solidFill>
                <a:schemeClr val="tx1"/>
              </a:solidFill>
              <a:effectLst/>
              <a:latin typeface="Times New Roman" pitchFamily="18" charset="0"/>
            </a:endParaRPr>
          </a:p>
        </p:txBody>
      </p:sp>
      <p:sp>
        <p:nvSpPr>
          <p:cNvPr id="9" name="TextBox 8"/>
          <p:cNvSpPr txBox="1"/>
          <p:nvPr/>
        </p:nvSpPr>
        <p:spPr>
          <a:xfrm>
            <a:off x="739827" y="192511"/>
            <a:ext cx="6696968" cy="1569660"/>
          </a:xfrm>
          <a:prstGeom prst="rect">
            <a:avLst/>
          </a:prstGeom>
          <a:noFill/>
        </p:spPr>
        <p:txBody>
          <a:bodyPr wrap="square" rtlCol="0">
            <a:spAutoFit/>
          </a:bodyPr>
          <a:lstStyle/>
          <a:p>
            <a:r>
              <a:rPr lang="en-US" sz="1600" dirty="0" smtClean="0"/>
              <a:t>This 4</a:t>
            </a:r>
            <a:r>
              <a:rPr lang="en-US" sz="1600" baseline="30000" dirty="0" smtClean="0"/>
              <a:t>th</a:t>
            </a:r>
            <a:r>
              <a:rPr lang="en-US" sz="1600" dirty="0" smtClean="0"/>
              <a:t> and final part design investigates the other main </a:t>
            </a:r>
            <a:r>
              <a:rPr lang="en-US" sz="1600" dirty="0"/>
              <a:t>h</a:t>
            </a:r>
            <a:r>
              <a:rPr lang="en-US" sz="1600" dirty="0" smtClean="0"/>
              <a:t>igh volume consumer product approach, Injection Molding.  We use the default plastic ABS and the same high production numbers of 1,000,000 parts annual volume and 5 year product life. The red markings show the parting line in the mold that </a:t>
            </a:r>
            <a:r>
              <a:rPr lang="en-US" sz="1600" dirty="0" err="1" smtClean="0"/>
              <a:t>aPriori</a:t>
            </a:r>
            <a:r>
              <a:rPr lang="en-US" sz="1600" dirty="0" smtClean="0"/>
              <a:t> assumes with the green arrow indicating the assumed parting direction. </a:t>
            </a:r>
            <a:endParaRPr lang="en-US" sz="1600" dirty="0"/>
          </a:p>
        </p:txBody>
      </p:sp>
      <p:sp>
        <p:nvSpPr>
          <p:cNvPr id="16" name="TextBox 15"/>
          <p:cNvSpPr txBox="1"/>
          <p:nvPr/>
        </p:nvSpPr>
        <p:spPr>
          <a:xfrm>
            <a:off x="4574723" y="2143144"/>
            <a:ext cx="2544157" cy="3970318"/>
          </a:xfrm>
          <a:prstGeom prst="rect">
            <a:avLst/>
          </a:prstGeom>
          <a:noFill/>
        </p:spPr>
        <p:txBody>
          <a:bodyPr wrap="square" rtlCol="0">
            <a:spAutoFit/>
          </a:bodyPr>
          <a:lstStyle/>
          <a:p>
            <a:r>
              <a:rPr lang="en-US" dirty="0" smtClean="0">
                <a:solidFill>
                  <a:srgbClr val="C00000"/>
                </a:solidFill>
              </a:rPr>
              <a:t>Plastic is inherently not as strong as metal so we have to add strength through changes in geometry with stiffening ribs etc. </a:t>
            </a:r>
          </a:p>
          <a:p>
            <a:endParaRPr lang="en-US" dirty="0">
              <a:solidFill>
                <a:srgbClr val="C00000"/>
              </a:solidFill>
            </a:endParaRPr>
          </a:p>
          <a:p>
            <a:r>
              <a:rPr lang="en-US" dirty="0" smtClean="0">
                <a:solidFill>
                  <a:srgbClr val="C00000"/>
                </a:solidFill>
              </a:rPr>
              <a:t>We must also maintain constant wall thickness of between 1-3mm to keep cooling time in the mold low and avoid defects/distortion during cooling</a:t>
            </a:r>
            <a:endParaRPr lang="en-US" dirty="0">
              <a:solidFill>
                <a:srgbClr val="C00000"/>
              </a:solidFill>
            </a:endParaRPr>
          </a:p>
        </p:txBody>
      </p:sp>
      <p:cxnSp>
        <p:nvCxnSpPr>
          <p:cNvPr id="14" name="Straight Arrow Connector 13"/>
          <p:cNvCxnSpPr/>
          <p:nvPr/>
        </p:nvCxnSpPr>
        <p:spPr bwMode="auto">
          <a:xfrm flipH="1">
            <a:off x="3187535" y="3721975"/>
            <a:ext cx="1267466" cy="521961"/>
          </a:xfrm>
          <a:prstGeom prst="straightConnector1">
            <a:avLst/>
          </a:prstGeom>
          <a:noFill/>
          <a:ln w="12700" cap="flat" cmpd="sng" algn="ctr">
            <a:solidFill>
              <a:srgbClr val="C00000"/>
            </a:solidFill>
            <a:prstDash val="solid"/>
            <a:round/>
            <a:headEnd type="none" w="med" len="med"/>
            <a:tailEnd type="triangle"/>
          </a:ln>
          <a:effectLst/>
        </p:spPr>
      </p:cxnSp>
      <p:cxnSp>
        <p:nvCxnSpPr>
          <p:cNvPr id="17" name="Straight Arrow Connector 16"/>
          <p:cNvCxnSpPr/>
          <p:nvPr/>
        </p:nvCxnSpPr>
        <p:spPr bwMode="auto">
          <a:xfrm flipH="1">
            <a:off x="2341512" y="3452473"/>
            <a:ext cx="2113489" cy="535658"/>
          </a:xfrm>
          <a:prstGeom prst="straightConnector1">
            <a:avLst/>
          </a:prstGeom>
          <a:noFill/>
          <a:ln w="12700" cap="flat" cmpd="sng" algn="ctr">
            <a:solidFill>
              <a:srgbClr val="C00000"/>
            </a:solidFill>
            <a:prstDash val="solid"/>
            <a:round/>
            <a:headEnd type="none" w="med" len="med"/>
            <a:tailEnd type="triangle"/>
          </a:ln>
          <a:effectLst/>
        </p:spPr>
      </p:cxnSp>
      <p:cxnSp>
        <p:nvCxnSpPr>
          <p:cNvPr id="18" name="Straight Arrow Connector 17"/>
          <p:cNvCxnSpPr/>
          <p:nvPr/>
        </p:nvCxnSpPr>
        <p:spPr bwMode="auto">
          <a:xfrm flipH="1">
            <a:off x="2341511" y="2729373"/>
            <a:ext cx="2113489" cy="535658"/>
          </a:xfrm>
          <a:prstGeom prst="straightConnector1">
            <a:avLst/>
          </a:prstGeom>
          <a:noFill/>
          <a:ln w="12700" cap="flat" cmpd="sng" algn="ctr">
            <a:solidFill>
              <a:srgbClr val="C00000"/>
            </a:solidFill>
            <a:prstDash val="solid"/>
            <a:round/>
            <a:headEnd type="none" w="med" len="med"/>
            <a:tailEnd type="triangle"/>
          </a:ln>
          <a:effectLst/>
        </p:spPr>
      </p:cxnSp>
      <p:cxnSp>
        <p:nvCxnSpPr>
          <p:cNvPr id="19" name="Straight Arrow Connector 18"/>
          <p:cNvCxnSpPr/>
          <p:nvPr/>
        </p:nvCxnSpPr>
        <p:spPr bwMode="auto">
          <a:xfrm flipH="1">
            <a:off x="2493912" y="3604873"/>
            <a:ext cx="2113489" cy="535658"/>
          </a:xfrm>
          <a:prstGeom prst="straightConnector1">
            <a:avLst/>
          </a:prstGeom>
          <a:noFill/>
          <a:ln w="12700" cap="flat" cmpd="sng" algn="ctr">
            <a:solidFill>
              <a:srgbClr val="C00000"/>
            </a:solidFill>
            <a:prstDash val="solid"/>
            <a:round/>
            <a:headEnd type="none" w="med" len="med"/>
            <a:tailEnd type="triangle"/>
          </a:ln>
          <a:effectLst/>
        </p:spPr>
      </p:cxnSp>
    </p:spTree>
    <p:extLst>
      <p:ext uri="{BB962C8B-B14F-4D97-AF65-F5344CB8AC3E}">
        <p14:creationId xmlns:p14="http://schemas.microsoft.com/office/powerpoint/2010/main" val="3231577193"/>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408386" y="1027678"/>
            <a:ext cx="9007274" cy="5716155"/>
          </a:xfrm>
          <a:prstGeom prst="rect">
            <a:avLst/>
          </a:prstGeom>
        </p:spPr>
      </p:pic>
      <p:sp>
        <p:nvSpPr>
          <p:cNvPr id="7" name="TextBox 6"/>
          <p:cNvSpPr txBox="1"/>
          <p:nvPr/>
        </p:nvSpPr>
        <p:spPr>
          <a:xfrm>
            <a:off x="200823" y="0"/>
            <a:ext cx="11991177" cy="954107"/>
          </a:xfrm>
          <a:prstGeom prst="rect">
            <a:avLst/>
          </a:prstGeom>
          <a:noFill/>
        </p:spPr>
        <p:txBody>
          <a:bodyPr wrap="square" rtlCol="0">
            <a:spAutoFit/>
          </a:bodyPr>
          <a:lstStyle/>
          <a:p>
            <a:r>
              <a:rPr lang="en-US" sz="1400" dirty="0" smtClean="0"/>
              <a:t>So, how much does it cost to make it out of plastic using the injection molding process?  This time I chose China as the VPE and I also went to the process setup options and chose a multi-cavity mold. I asked the system to optimize this to give the lowest fully burdened cost.  So, as you see, the part cost is much the same as sheet metal, a little higher which may surprise you. The tooling investment is </a:t>
            </a:r>
            <a:r>
              <a:rPr lang="en-US" sz="1400" dirty="0" err="1" smtClean="0"/>
              <a:t>signifacntly</a:t>
            </a:r>
            <a:r>
              <a:rPr lang="en-US" sz="1400" dirty="0" smtClean="0"/>
              <a:t> higher, so when people say, plastic is always cheapest, they are ill informed! </a:t>
            </a:r>
            <a:r>
              <a:rPr lang="en-US" sz="1400" dirty="0" smtClean="0">
                <a:sym typeface="Wingdings" panose="05000000000000000000" pitchFamily="2" charset="2"/>
              </a:rPr>
              <a:t></a:t>
            </a:r>
            <a:r>
              <a:rPr lang="en-US" sz="1400" dirty="0">
                <a:sym typeface="Wingdings" panose="05000000000000000000" pitchFamily="2" charset="2"/>
              </a:rPr>
              <a:t>.</a:t>
            </a:r>
            <a:r>
              <a:rPr lang="en-US" sz="1400" dirty="0" smtClean="0"/>
              <a:t> </a:t>
            </a:r>
            <a:endParaRPr lang="en-US" sz="1400" dirty="0"/>
          </a:p>
        </p:txBody>
      </p:sp>
      <p:sp>
        <p:nvSpPr>
          <p:cNvPr id="3" name="Oval 2"/>
          <p:cNvSpPr/>
          <p:nvPr/>
        </p:nvSpPr>
        <p:spPr bwMode="auto">
          <a:xfrm>
            <a:off x="7995743" y="1115529"/>
            <a:ext cx="1818291" cy="3598402"/>
          </a:xfrm>
          <a:prstGeom prst="ellipse">
            <a:avLst/>
          </a:prstGeom>
          <a:noFill/>
          <a:ln w="127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1"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545819935"/>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bwMode="auto">
          <a:xfrm>
            <a:off x="1662114" y="276226"/>
            <a:ext cx="8867775" cy="4857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058" tIns="41029" rIns="82058" bIns="41029" numCol="1" anchor="t" anchorCtr="0" compatLnSpc="1">
            <a:prstTxWarp prst="textNoShape">
              <a:avLst/>
            </a:prstTxWarp>
          </a:bodyPr>
          <a:lstStyle/>
          <a:p>
            <a:pPr eaLnBrk="1" hangingPunct="1">
              <a:spcBef>
                <a:spcPts val="538"/>
              </a:spcBef>
            </a:pPr>
            <a:r>
              <a:rPr lang="en-US" altLang="en-US" smtClean="0"/>
              <a:t>Primary Metal Casting Processes</a:t>
            </a:r>
          </a:p>
        </p:txBody>
      </p:sp>
      <p:sp>
        <p:nvSpPr>
          <p:cNvPr id="110595" name="Rectangle 3"/>
          <p:cNvSpPr>
            <a:spLocks noGrp="1" noChangeArrowheads="1"/>
          </p:cNvSpPr>
          <p:nvPr>
            <p:ph type="body" idx="1"/>
          </p:nvPr>
        </p:nvSpPr>
        <p:spPr bwMode="auto">
          <a:xfrm>
            <a:off x="1979614" y="1008063"/>
            <a:ext cx="8232775" cy="4984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058" tIns="41029" rIns="82058" bIns="41029" numCol="1" anchor="t" anchorCtr="0" compatLnSpc="1">
            <a:prstTxWarp prst="textNoShape">
              <a:avLst/>
            </a:prstTxWarp>
          </a:bodyPr>
          <a:lstStyle/>
          <a:p>
            <a:pPr marL="546100" indent="-546100" defTabSz="819150" eaLnBrk="1" hangingPunct="1">
              <a:lnSpc>
                <a:spcPct val="160000"/>
              </a:lnSpc>
              <a:buFont typeface="Wingdings" panose="05000000000000000000" pitchFamily="2" charset="2"/>
              <a:buAutoNum type="arabicPeriod"/>
            </a:pPr>
            <a:r>
              <a:rPr lang="en-US" altLang="en-US" smtClean="0"/>
              <a:t>Die Casting</a:t>
            </a:r>
          </a:p>
          <a:p>
            <a:pPr marL="546100" indent="-546100" defTabSz="819150" eaLnBrk="1" hangingPunct="1">
              <a:lnSpc>
                <a:spcPct val="160000"/>
              </a:lnSpc>
              <a:buFont typeface="Wingdings" panose="05000000000000000000" pitchFamily="2" charset="2"/>
              <a:buAutoNum type="arabicPeriod"/>
            </a:pPr>
            <a:r>
              <a:rPr lang="en-US" altLang="en-US" smtClean="0"/>
              <a:t>Sand Casting</a:t>
            </a:r>
          </a:p>
          <a:p>
            <a:pPr marL="546100" indent="-546100" defTabSz="819150" eaLnBrk="1" hangingPunct="1">
              <a:lnSpc>
                <a:spcPct val="160000"/>
              </a:lnSpc>
              <a:buFont typeface="Wingdings" panose="05000000000000000000" pitchFamily="2" charset="2"/>
              <a:buAutoNum type="arabicPeriod"/>
            </a:pPr>
            <a:r>
              <a:rPr lang="en-US" altLang="en-US" smtClean="0"/>
              <a:t>Permanent Mold Casting </a:t>
            </a:r>
          </a:p>
          <a:p>
            <a:pPr marL="546100" indent="-546100" defTabSz="819150" eaLnBrk="1" hangingPunct="1">
              <a:lnSpc>
                <a:spcPct val="160000"/>
              </a:lnSpc>
              <a:buFont typeface="Wingdings" panose="05000000000000000000" pitchFamily="2" charset="2"/>
              <a:buAutoNum type="arabicPeriod"/>
            </a:pPr>
            <a:r>
              <a:rPr lang="en-US" altLang="en-US" smtClean="0"/>
              <a:t>Investment  Casting</a:t>
            </a:r>
          </a:p>
        </p:txBody>
      </p:sp>
    </p:spTree>
    <p:extLst>
      <p:ext uri="{BB962C8B-B14F-4D97-AF65-F5344CB8AC3E}">
        <p14:creationId xmlns:p14="http://schemas.microsoft.com/office/powerpoint/2010/main" val="2890895611"/>
      </p:ext>
    </p:extLst>
  </p:cSld>
  <p:clrMapOvr>
    <a:masterClrMapping/>
  </p:clrMapOvr>
  <p:transition advClick="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058" tIns="41029" rIns="82058" bIns="41029" numCol="1" anchor="t" anchorCtr="0" compatLnSpc="1">
            <a:prstTxWarp prst="textNoShape">
              <a:avLst/>
            </a:prstTxWarp>
          </a:bodyPr>
          <a:lstStyle/>
          <a:p>
            <a:pPr eaLnBrk="1" hangingPunct="1">
              <a:spcBef>
                <a:spcPts val="538"/>
              </a:spcBef>
            </a:pPr>
            <a:r>
              <a:rPr lang="en-US" altLang="en-US" smtClean="0"/>
              <a:t>Die Casting</a:t>
            </a:r>
          </a:p>
        </p:txBody>
      </p:sp>
      <p:sp>
        <p:nvSpPr>
          <p:cNvPr id="111619" name="Rectangle 3"/>
          <p:cNvSpPr>
            <a:spLocks noGrp="1" noChangeArrowheads="1"/>
          </p:cNvSpPr>
          <p:nvPr>
            <p:ph type="body" idx="1"/>
          </p:nvPr>
        </p:nvSpPr>
        <p:spPr bwMode="auto">
          <a:xfrm>
            <a:off x="1979614" y="1008063"/>
            <a:ext cx="8232775" cy="3160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058" tIns="41029" rIns="82058" bIns="41029" numCol="1" anchor="t" anchorCtr="0" compatLnSpc="1">
            <a:prstTxWarp prst="textNoShape">
              <a:avLst/>
            </a:prstTxWarp>
          </a:bodyPr>
          <a:lstStyle/>
          <a:p>
            <a:pPr eaLnBrk="1" hangingPunct="1">
              <a:lnSpc>
                <a:spcPct val="110000"/>
              </a:lnSpc>
              <a:buFontTx/>
              <a:buNone/>
            </a:pPr>
            <a:r>
              <a:rPr lang="en-US" altLang="en-US" smtClean="0"/>
              <a:t>A non-ferrous metal is injected into a metal mold cavity under high pressure  </a:t>
            </a:r>
          </a:p>
          <a:p>
            <a:pPr eaLnBrk="1" hangingPunct="1">
              <a:lnSpc>
                <a:spcPct val="110000"/>
              </a:lnSpc>
            </a:pPr>
            <a:r>
              <a:rPr lang="en-US" altLang="en-US" sz="2200"/>
              <a:t>Pressure is maintained during solidification, then mold is opened and part is removed, often by robotic manipulator</a:t>
            </a:r>
          </a:p>
          <a:p>
            <a:pPr eaLnBrk="1" hangingPunct="1">
              <a:lnSpc>
                <a:spcPct val="110000"/>
              </a:lnSpc>
            </a:pPr>
            <a:r>
              <a:rPr lang="en-US" altLang="en-US" sz="2200"/>
              <a:t>Use of high pressure to force metal into die cavity achieves high production rates </a:t>
            </a:r>
          </a:p>
        </p:txBody>
      </p:sp>
      <p:sp>
        <p:nvSpPr>
          <p:cNvPr id="111620" name="Rectangle 4"/>
          <p:cNvSpPr>
            <a:spLocks noChangeArrowheads="1"/>
          </p:cNvSpPr>
          <p:nvPr/>
        </p:nvSpPr>
        <p:spPr bwMode="auto">
          <a:xfrm>
            <a:off x="3740150" y="4840288"/>
            <a:ext cx="16637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a:defRPr sz="2800" i="1">
                <a:solidFill>
                  <a:schemeClr val="tx1"/>
                </a:solidFill>
                <a:latin typeface="Times New Roman" panose="02020603050405020304" pitchFamily="18" charset="0"/>
              </a:defRPr>
            </a:lvl1pPr>
            <a:lvl2pPr marL="742950" indent="-285750">
              <a:defRPr sz="2800" i="1">
                <a:solidFill>
                  <a:schemeClr val="tx1"/>
                </a:solidFill>
                <a:latin typeface="Times New Roman" panose="02020603050405020304" pitchFamily="18" charset="0"/>
              </a:defRPr>
            </a:lvl2pPr>
            <a:lvl3pPr marL="1143000" indent="-228600">
              <a:defRPr sz="2800" i="1">
                <a:solidFill>
                  <a:schemeClr val="tx1"/>
                </a:solidFill>
                <a:latin typeface="Times New Roman" panose="02020603050405020304" pitchFamily="18" charset="0"/>
              </a:defRPr>
            </a:lvl3pPr>
            <a:lvl4pPr marL="1600200" indent="-228600">
              <a:defRPr sz="2800" i="1">
                <a:solidFill>
                  <a:schemeClr val="tx1"/>
                </a:solidFill>
                <a:latin typeface="Times New Roman" panose="02020603050405020304" pitchFamily="18" charset="0"/>
              </a:defRPr>
            </a:lvl4pPr>
            <a:lvl5pPr marL="2057400" indent="-228600">
              <a:defRPr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i="1">
                <a:solidFill>
                  <a:schemeClr val="tx1"/>
                </a:solidFill>
                <a:latin typeface="Times New Roman" panose="02020603050405020304" pitchFamily="18" charset="0"/>
              </a:defRPr>
            </a:lvl9pPr>
          </a:lstStyle>
          <a:p>
            <a:pPr eaLnBrk="1" hangingPunct="1"/>
            <a:r>
              <a:rPr lang="en-US" altLang="en-US" sz="1800">
                <a:latin typeface="Arial" panose="020B0604020202020204" pitchFamily="34" charset="0"/>
                <a:cs typeface="Arial" panose="020B0604020202020204" pitchFamily="34" charset="0"/>
                <a:hlinkClick r:id="rId2"/>
              </a:rPr>
              <a:t>Die Casting Animation Video Clip</a:t>
            </a:r>
            <a:endParaRPr lang="en-US" altLang="en-US" sz="1800">
              <a:latin typeface="Arial" panose="020B0604020202020204" pitchFamily="34" charset="0"/>
              <a:cs typeface="Arial" panose="020B0604020202020204" pitchFamily="34" charset="0"/>
            </a:endParaRPr>
          </a:p>
        </p:txBody>
      </p:sp>
      <p:pic>
        <p:nvPicPr>
          <p:cNvPr id="111621" name="Picture 4">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1963" y="3967164"/>
            <a:ext cx="3498850"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5864855"/>
      </p:ext>
    </p:extLst>
  </p:cSld>
  <p:clrMapOvr>
    <a:masterClrMapping/>
  </p:clrMapOvr>
  <p:transition advClick="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058" tIns="41029" rIns="82058" bIns="41029" numCol="1" anchor="t" anchorCtr="0" compatLnSpc="1">
            <a:prstTxWarp prst="textNoShape">
              <a:avLst/>
            </a:prstTxWarp>
          </a:bodyPr>
          <a:lstStyle/>
          <a:p>
            <a:pPr eaLnBrk="1" hangingPunct="1"/>
            <a:r>
              <a:rPr lang="en-US" altLang="en-US" sz="3600"/>
              <a:t>Sand Casting – Patterns required</a:t>
            </a:r>
          </a:p>
        </p:txBody>
      </p:sp>
      <p:sp>
        <p:nvSpPr>
          <p:cNvPr id="112643" name="Rectangle 3"/>
          <p:cNvSpPr>
            <a:spLocks noGrp="1" noChangeArrowheads="1"/>
          </p:cNvSpPr>
          <p:nvPr>
            <p:ph type="body" idx="1"/>
          </p:nvPr>
        </p:nvSpPr>
        <p:spPr bwMode="auto">
          <a:xfrm>
            <a:off x="1979614" y="1143001"/>
            <a:ext cx="8688387" cy="49831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058" tIns="41029" rIns="82058" bIns="41029" numCol="1" anchor="t" anchorCtr="0" compatLnSpc="1">
            <a:prstTxWarp prst="textNoShape">
              <a:avLst/>
            </a:prstTxWarp>
          </a:bodyPr>
          <a:lstStyle/>
          <a:p>
            <a:pPr eaLnBrk="1" hangingPunct="1">
              <a:buFontTx/>
              <a:buNone/>
            </a:pPr>
            <a:r>
              <a:rPr lang="en-US" altLang="en-US" sz="2500"/>
              <a:t>Pattern – a model of the part, slightly</a:t>
            </a:r>
            <a:r>
              <a:rPr lang="en-US" altLang="en-US" sz="2500" i="1">
                <a:solidFill>
                  <a:srgbClr val="000099"/>
                </a:solidFill>
              </a:rPr>
              <a:t> enlarged to account for shrinkage and machining allowances</a:t>
            </a:r>
          </a:p>
          <a:p>
            <a:pPr eaLnBrk="1" hangingPunct="1">
              <a:buFontTx/>
              <a:buNone/>
            </a:pPr>
            <a:r>
              <a:rPr lang="en-US" altLang="en-US" sz="2500"/>
              <a:t>Types of patterns used in sand casting: </a:t>
            </a:r>
          </a:p>
          <a:p>
            <a:pPr eaLnBrk="1" hangingPunct="1">
              <a:buFontTx/>
              <a:buNone/>
            </a:pPr>
            <a:r>
              <a:rPr lang="en-US" altLang="en-US" sz="2500"/>
              <a:t>(a) solid pattern, (b) split pattern, (c) match‑plate pattern</a:t>
            </a:r>
          </a:p>
          <a:p>
            <a:pPr eaLnBrk="1" hangingPunct="1">
              <a:buFontTx/>
              <a:buNone/>
            </a:pPr>
            <a:r>
              <a:rPr lang="en-US" altLang="en-US" sz="2500"/>
              <a:t>(d) cope and drag pattern </a:t>
            </a:r>
          </a:p>
          <a:p>
            <a:pPr eaLnBrk="1" hangingPunct="1">
              <a:buFontTx/>
              <a:buNone/>
            </a:pPr>
            <a:endParaRPr lang="en-US" altLang="en-US" sz="2500"/>
          </a:p>
          <a:p>
            <a:pPr eaLnBrk="1" hangingPunct="1"/>
            <a:endParaRPr lang="en-US" altLang="en-US" sz="2500"/>
          </a:p>
        </p:txBody>
      </p:sp>
      <p:pic>
        <p:nvPicPr>
          <p:cNvPr id="112644" name="Picture 4" descr="w0097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352801"/>
            <a:ext cx="9144000" cy="313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4132230"/>
      </p:ext>
    </p:extLst>
  </p:cSld>
  <p:clrMapOvr>
    <a:masterClrMapping/>
  </p:clrMapOvr>
  <p:transition advClick="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906" y="966789"/>
            <a:ext cx="4986337" cy="322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36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3955" y="1033464"/>
            <a:ext cx="3378200" cy="5051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3668" name="Rectangle 1"/>
          <p:cNvSpPr>
            <a:spLocks noChangeArrowheads="1"/>
          </p:cNvSpPr>
          <p:nvPr/>
        </p:nvSpPr>
        <p:spPr bwMode="auto">
          <a:xfrm>
            <a:off x="2641601" y="403226"/>
            <a:ext cx="641191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spAutoFit/>
          </a:bodyPr>
          <a:lstStyle>
            <a:lvl1pPr>
              <a:defRPr sz="2800" i="1">
                <a:solidFill>
                  <a:schemeClr val="tx1"/>
                </a:solidFill>
                <a:latin typeface="Times New Roman" panose="02020603050405020304" pitchFamily="18" charset="0"/>
              </a:defRPr>
            </a:lvl1pPr>
            <a:lvl2pPr marL="742950" indent="-285750">
              <a:defRPr sz="2800" i="1">
                <a:solidFill>
                  <a:schemeClr val="tx1"/>
                </a:solidFill>
                <a:latin typeface="Times New Roman" panose="02020603050405020304" pitchFamily="18" charset="0"/>
              </a:defRPr>
            </a:lvl2pPr>
            <a:lvl3pPr marL="1143000" indent="-228600">
              <a:defRPr sz="2800" i="1">
                <a:solidFill>
                  <a:schemeClr val="tx1"/>
                </a:solidFill>
                <a:latin typeface="Times New Roman" panose="02020603050405020304" pitchFamily="18" charset="0"/>
              </a:defRPr>
            </a:lvl3pPr>
            <a:lvl4pPr marL="1600200" indent="-228600">
              <a:defRPr sz="2800" i="1">
                <a:solidFill>
                  <a:schemeClr val="tx1"/>
                </a:solidFill>
                <a:latin typeface="Times New Roman" panose="02020603050405020304" pitchFamily="18" charset="0"/>
              </a:defRPr>
            </a:lvl4pPr>
            <a:lvl5pPr marL="2057400" indent="-228600">
              <a:defRPr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i="1">
                <a:solidFill>
                  <a:schemeClr val="tx1"/>
                </a:solidFill>
                <a:latin typeface="Times New Roman" panose="02020603050405020304" pitchFamily="18" charset="0"/>
              </a:defRPr>
            </a:lvl9pPr>
          </a:lstStyle>
          <a:p>
            <a:pPr eaLnBrk="1" hangingPunct="1"/>
            <a:r>
              <a:rPr lang="en-US" altLang="en-US" sz="2000" b="1">
                <a:latin typeface="Arial" panose="020B0604020202020204" pitchFamily="34" charset="0"/>
                <a:cs typeface="Arial" panose="020B0604020202020204" pitchFamily="34" charset="0"/>
              </a:rPr>
              <a:t>Urbana Courthouse Clock Tower Renovation - 2009</a:t>
            </a:r>
          </a:p>
        </p:txBody>
      </p:sp>
      <p:pic>
        <p:nvPicPr>
          <p:cNvPr id="113669" name="Picture 4" descr="C:\Users\mphilpott\Desktop\clock casting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9906" y="3117851"/>
            <a:ext cx="2473325" cy="361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7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067" y="4329113"/>
            <a:ext cx="3201988" cy="2076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Straight Arrow Connector 2"/>
          <p:cNvCxnSpPr/>
          <p:nvPr/>
        </p:nvCxnSpPr>
        <p:spPr bwMode="auto">
          <a:xfrm flipH="1">
            <a:off x="5547256" y="4588933"/>
            <a:ext cx="4155544" cy="201349"/>
          </a:xfrm>
          <a:prstGeom prst="straightConnector1">
            <a:avLst/>
          </a:prstGeom>
          <a:noFill/>
          <a:ln w="12700" cap="flat" cmpd="sng" algn="ctr">
            <a:solidFill>
              <a:schemeClr val="tx1"/>
            </a:solidFill>
            <a:prstDash val="solid"/>
            <a:round/>
            <a:headEnd type="none" w="med" len="med"/>
            <a:tailEnd type="triangle"/>
          </a:ln>
          <a:effectLst/>
        </p:spPr>
      </p:cxnSp>
      <p:cxnSp>
        <p:nvCxnSpPr>
          <p:cNvPr id="9" name="Straight Arrow Connector 8"/>
          <p:cNvCxnSpPr/>
          <p:nvPr/>
        </p:nvCxnSpPr>
        <p:spPr bwMode="auto">
          <a:xfrm flipH="1">
            <a:off x="7262813" y="1676400"/>
            <a:ext cx="2439987" cy="2195248"/>
          </a:xfrm>
          <a:prstGeom prst="straightConnector1">
            <a:avLst/>
          </a:prstGeom>
          <a:noFill/>
          <a:ln w="12700" cap="flat" cmpd="sng" algn="ctr">
            <a:solidFill>
              <a:schemeClr val="tx1"/>
            </a:solidFill>
            <a:prstDash val="solid"/>
            <a:round/>
            <a:headEnd type="none" w="med" len="med"/>
            <a:tailEnd type="triangle"/>
          </a:ln>
          <a:effectLst/>
        </p:spPr>
      </p:cxnSp>
      <p:sp>
        <p:nvSpPr>
          <p:cNvPr id="12" name="TextBox 11"/>
          <p:cNvSpPr txBox="1"/>
          <p:nvPr/>
        </p:nvSpPr>
        <p:spPr>
          <a:xfrm>
            <a:off x="9792231" y="419855"/>
            <a:ext cx="2051580" cy="3139321"/>
          </a:xfrm>
          <a:prstGeom prst="rect">
            <a:avLst/>
          </a:prstGeom>
          <a:noFill/>
          <a:ln>
            <a:solidFill>
              <a:srgbClr val="C00000"/>
            </a:solidFill>
          </a:ln>
        </p:spPr>
        <p:txBody>
          <a:bodyPr wrap="square" rtlCol="0">
            <a:spAutoFit/>
          </a:bodyPr>
          <a:lstStyle/>
          <a:p>
            <a:r>
              <a:rPr lang="en-US" dirty="0" smtClean="0">
                <a:solidFill>
                  <a:srgbClr val="C00000"/>
                </a:solidFill>
              </a:rPr>
              <a:t>I cast the 4 sets of Aluminum hands in our foundry </a:t>
            </a:r>
            <a:r>
              <a:rPr lang="en-US" dirty="0">
                <a:solidFill>
                  <a:srgbClr val="C00000"/>
                </a:solidFill>
              </a:rPr>
              <a:t>using traditional sand </a:t>
            </a:r>
            <a:r>
              <a:rPr lang="en-US" dirty="0" smtClean="0">
                <a:solidFill>
                  <a:srgbClr val="C00000"/>
                </a:solidFill>
              </a:rPr>
              <a:t>casting. </a:t>
            </a:r>
          </a:p>
          <a:p>
            <a:pPr algn="ctr"/>
            <a:endParaRPr lang="en-US" dirty="0">
              <a:solidFill>
                <a:srgbClr val="C00000"/>
              </a:solidFill>
            </a:endParaRPr>
          </a:p>
          <a:p>
            <a:r>
              <a:rPr lang="en-US" dirty="0" smtClean="0">
                <a:solidFill>
                  <a:srgbClr val="C00000"/>
                </a:solidFill>
              </a:rPr>
              <a:t>3D printed patterns were created from the original clock drawings</a:t>
            </a:r>
            <a:endParaRPr lang="en-US" dirty="0">
              <a:solidFill>
                <a:srgbClr val="C00000"/>
              </a:solidFill>
            </a:endParaRPr>
          </a:p>
        </p:txBody>
      </p:sp>
      <p:cxnSp>
        <p:nvCxnSpPr>
          <p:cNvPr id="14" name="Straight Arrow Connector 13"/>
          <p:cNvCxnSpPr/>
          <p:nvPr/>
        </p:nvCxnSpPr>
        <p:spPr bwMode="auto">
          <a:xfrm flipH="1">
            <a:off x="8162396" y="1713575"/>
            <a:ext cx="1540404" cy="2279507"/>
          </a:xfrm>
          <a:prstGeom prst="straightConnector1">
            <a:avLst/>
          </a:prstGeom>
          <a:noFill/>
          <a:ln w="12700" cap="flat" cmpd="sng" algn="ctr">
            <a:solidFill>
              <a:schemeClr val="tx1"/>
            </a:solidFill>
            <a:prstDash val="solid"/>
            <a:round/>
            <a:headEnd type="none" w="med" len="med"/>
            <a:tailEnd type="triangle"/>
          </a:ln>
          <a:effectLst/>
        </p:spPr>
      </p:cxnSp>
      <p:sp>
        <p:nvSpPr>
          <p:cNvPr id="16" name="TextBox 15"/>
          <p:cNvSpPr txBox="1"/>
          <p:nvPr/>
        </p:nvSpPr>
        <p:spPr>
          <a:xfrm>
            <a:off x="9702800" y="4194176"/>
            <a:ext cx="2051580" cy="2031325"/>
          </a:xfrm>
          <a:prstGeom prst="rect">
            <a:avLst/>
          </a:prstGeom>
          <a:noFill/>
          <a:ln>
            <a:solidFill>
              <a:srgbClr val="C00000"/>
            </a:solidFill>
          </a:ln>
        </p:spPr>
        <p:txBody>
          <a:bodyPr wrap="square" rtlCol="0">
            <a:spAutoFit/>
          </a:bodyPr>
          <a:lstStyle/>
          <a:p>
            <a:r>
              <a:rPr lang="en-US" dirty="0" smtClean="0">
                <a:solidFill>
                  <a:srgbClr val="C00000"/>
                </a:solidFill>
              </a:rPr>
              <a:t>Plus an additional set that was presented to the Mayor of Urbana during the opening ceremony</a:t>
            </a:r>
            <a:endParaRPr lang="en-US" dirty="0">
              <a:solidFill>
                <a:srgbClr val="C00000"/>
              </a:solidFill>
            </a:endParaRPr>
          </a:p>
        </p:txBody>
      </p:sp>
    </p:spTree>
    <p:extLst>
      <p:ext uri="{BB962C8B-B14F-4D97-AF65-F5344CB8AC3E}">
        <p14:creationId xmlns:p14="http://schemas.microsoft.com/office/powerpoint/2010/main" val="898828018"/>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1963" y="336551"/>
            <a:ext cx="1993900" cy="2659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46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8114" y="355601"/>
            <a:ext cx="4071937" cy="2487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46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2113" y="3717926"/>
            <a:ext cx="3727450" cy="2689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469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41963" y="3149601"/>
            <a:ext cx="2730500" cy="3286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469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74038" y="3227388"/>
            <a:ext cx="2493962" cy="2546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4695" name="Rectangle 8"/>
          <p:cNvSpPr>
            <a:spLocks noChangeArrowheads="1"/>
          </p:cNvSpPr>
          <p:nvPr/>
        </p:nvSpPr>
        <p:spPr bwMode="auto">
          <a:xfrm>
            <a:off x="3065464" y="50801"/>
            <a:ext cx="4795837"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spAutoFit/>
          </a:bodyPr>
          <a:lstStyle>
            <a:lvl1pPr>
              <a:defRPr sz="2800" i="1">
                <a:solidFill>
                  <a:schemeClr val="tx1"/>
                </a:solidFill>
                <a:latin typeface="Times New Roman" panose="02020603050405020304" pitchFamily="18" charset="0"/>
              </a:defRPr>
            </a:lvl1pPr>
            <a:lvl2pPr marL="742950" indent="-285750">
              <a:defRPr sz="2800" i="1">
                <a:solidFill>
                  <a:schemeClr val="tx1"/>
                </a:solidFill>
                <a:latin typeface="Times New Roman" panose="02020603050405020304" pitchFamily="18" charset="0"/>
              </a:defRPr>
            </a:lvl2pPr>
            <a:lvl3pPr marL="1143000" indent="-228600">
              <a:defRPr sz="2800" i="1">
                <a:solidFill>
                  <a:schemeClr val="tx1"/>
                </a:solidFill>
                <a:latin typeface="Times New Roman" panose="02020603050405020304" pitchFamily="18" charset="0"/>
              </a:defRPr>
            </a:lvl3pPr>
            <a:lvl4pPr marL="1600200" indent="-228600">
              <a:defRPr sz="2800" i="1">
                <a:solidFill>
                  <a:schemeClr val="tx1"/>
                </a:solidFill>
                <a:latin typeface="Times New Roman" panose="02020603050405020304" pitchFamily="18" charset="0"/>
              </a:defRPr>
            </a:lvl4pPr>
            <a:lvl5pPr marL="2057400" indent="-228600">
              <a:defRPr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i="1">
                <a:solidFill>
                  <a:schemeClr val="tx1"/>
                </a:solidFill>
                <a:latin typeface="Times New Roman" panose="02020603050405020304" pitchFamily="18" charset="0"/>
              </a:defRPr>
            </a:lvl9pPr>
          </a:lstStyle>
          <a:p>
            <a:pPr eaLnBrk="1" hangingPunct="1"/>
            <a:r>
              <a:rPr lang="en-US" altLang="en-US" sz="2000" b="1">
                <a:latin typeface="Arial" panose="020B0604020202020204" pitchFamily="34" charset="0"/>
                <a:cs typeface="Arial" panose="020B0604020202020204" pitchFamily="34" charset="0"/>
              </a:rPr>
              <a:t>Seth Thomas Mechanical Clock - 1876</a:t>
            </a:r>
          </a:p>
        </p:txBody>
      </p:sp>
      <p:sp>
        <p:nvSpPr>
          <p:cNvPr id="114696" name="Rectangle 9"/>
          <p:cNvSpPr>
            <a:spLocks noChangeArrowheads="1"/>
          </p:cNvSpPr>
          <p:nvPr/>
        </p:nvSpPr>
        <p:spPr bwMode="auto">
          <a:xfrm>
            <a:off x="6478589" y="6515101"/>
            <a:ext cx="3184525"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spAutoFit/>
          </a:bodyPr>
          <a:lstStyle>
            <a:lvl1pPr>
              <a:defRPr sz="2800" i="1">
                <a:solidFill>
                  <a:schemeClr val="tx1"/>
                </a:solidFill>
                <a:latin typeface="Times New Roman" panose="02020603050405020304" pitchFamily="18" charset="0"/>
              </a:defRPr>
            </a:lvl1pPr>
            <a:lvl2pPr marL="742950" indent="-285750">
              <a:defRPr sz="2800" i="1">
                <a:solidFill>
                  <a:schemeClr val="tx1"/>
                </a:solidFill>
                <a:latin typeface="Times New Roman" panose="02020603050405020304" pitchFamily="18" charset="0"/>
              </a:defRPr>
            </a:lvl2pPr>
            <a:lvl3pPr marL="1143000" indent="-228600">
              <a:defRPr sz="2800" i="1">
                <a:solidFill>
                  <a:schemeClr val="tx1"/>
                </a:solidFill>
                <a:latin typeface="Times New Roman" panose="02020603050405020304" pitchFamily="18" charset="0"/>
              </a:defRPr>
            </a:lvl3pPr>
            <a:lvl4pPr marL="1600200" indent="-228600">
              <a:defRPr sz="2800" i="1">
                <a:solidFill>
                  <a:schemeClr val="tx1"/>
                </a:solidFill>
                <a:latin typeface="Times New Roman" panose="02020603050405020304" pitchFamily="18" charset="0"/>
              </a:defRPr>
            </a:lvl4pPr>
            <a:lvl5pPr marL="2057400" indent="-228600">
              <a:defRPr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i="1">
                <a:solidFill>
                  <a:schemeClr val="tx1"/>
                </a:solidFill>
                <a:latin typeface="Times New Roman" panose="02020603050405020304" pitchFamily="18" charset="0"/>
              </a:defRPr>
            </a:lvl9pPr>
          </a:lstStyle>
          <a:p>
            <a:pPr eaLnBrk="1" hangingPunct="1"/>
            <a:r>
              <a:rPr lang="en-US" altLang="en-US" sz="2000" b="1">
                <a:latin typeface="Arial" panose="020B0604020202020204" pitchFamily="34" charset="0"/>
                <a:cs typeface="Arial" panose="020B0604020202020204" pitchFamily="34" charset="0"/>
              </a:rPr>
              <a:t>Restoration:  2002 - 2009</a:t>
            </a:r>
          </a:p>
        </p:txBody>
      </p:sp>
      <p:sp>
        <p:nvSpPr>
          <p:cNvPr id="2" name="TextBox 1"/>
          <p:cNvSpPr txBox="1"/>
          <p:nvPr/>
        </p:nvSpPr>
        <p:spPr>
          <a:xfrm>
            <a:off x="8669867" y="336551"/>
            <a:ext cx="2785533" cy="2585323"/>
          </a:xfrm>
          <a:prstGeom prst="rect">
            <a:avLst/>
          </a:prstGeom>
          <a:noFill/>
        </p:spPr>
        <p:txBody>
          <a:bodyPr wrap="square" rtlCol="0">
            <a:spAutoFit/>
          </a:bodyPr>
          <a:lstStyle/>
          <a:p>
            <a:pPr algn="ctr"/>
            <a:r>
              <a:rPr lang="en-US" dirty="0" smtClean="0">
                <a:solidFill>
                  <a:srgbClr val="C00000"/>
                </a:solidFill>
              </a:rPr>
              <a:t>MechSE Department helped restore the clock – it had not actually worked for about 30 years. In part because the 1876 wood hour and minute hands had warped and jammed against each other</a:t>
            </a:r>
            <a:endParaRPr lang="en-US" dirty="0">
              <a:solidFill>
                <a:srgbClr val="C00000"/>
              </a:solidFill>
            </a:endParaRPr>
          </a:p>
        </p:txBody>
      </p:sp>
    </p:spTree>
    <p:extLst>
      <p:ext uri="{BB962C8B-B14F-4D97-AF65-F5344CB8AC3E}">
        <p14:creationId xmlns:p14="http://schemas.microsoft.com/office/powerpoint/2010/main" val="4284132531"/>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le 1"/>
          <p:cNvSpPr>
            <a:spLocks noGrp="1"/>
          </p:cNvSpPr>
          <p:nvPr>
            <p:ph type="title"/>
          </p:nvPr>
        </p:nvSpPr>
        <p:spPr bwMode="auto">
          <a:xfrm>
            <a:off x="1371600" y="228600"/>
            <a:ext cx="91440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058" tIns="41029" rIns="82058" bIns="41029" numCol="1" anchor="t" anchorCtr="0" compatLnSpc="1">
            <a:prstTxWarp prst="textNoShape">
              <a:avLst/>
            </a:prstTxWarp>
          </a:bodyPr>
          <a:lstStyle/>
          <a:p>
            <a:r>
              <a:rPr lang="en-US" altLang="en-US" sz="3600"/>
              <a:t>Horizontal Automatic Sand Casting </a:t>
            </a:r>
          </a:p>
        </p:txBody>
      </p:sp>
      <p:pic>
        <p:nvPicPr>
          <p:cNvPr id="115715"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5926" y="3362326"/>
            <a:ext cx="5402263" cy="289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6" name="Content Placeholder 2"/>
          <p:cNvSpPr>
            <a:spLocks noGrp="1"/>
          </p:cNvSpPr>
          <p:nvPr>
            <p:ph idx="1"/>
          </p:nvPr>
        </p:nvSpPr>
        <p:spPr bwMode="auto">
          <a:xfrm>
            <a:off x="2008189" y="1076326"/>
            <a:ext cx="8232775" cy="2016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058" tIns="41029" rIns="82058" bIns="41029" numCol="1" anchor="t" anchorCtr="0" compatLnSpc="1">
            <a:prstTxWarp prst="textNoShape">
              <a:avLst/>
            </a:prstTxWarp>
          </a:bodyPr>
          <a:lstStyle/>
          <a:p>
            <a:r>
              <a:rPr lang="en-US" altLang="en-US" smtClean="0"/>
              <a:t>Vertical or Horizontal Mold Making Machines</a:t>
            </a:r>
          </a:p>
          <a:p>
            <a:pPr marL="862013" lvl="1" indent="-460375"/>
            <a:r>
              <a:rPr lang="en-US" altLang="en-US" smtClean="0"/>
              <a:t>200 to  600 parts/hr</a:t>
            </a:r>
          </a:p>
          <a:p>
            <a:pPr marL="862013" lvl="1" indent="-460375"/>
            <a:r>
              <a:rPr lang="en-US" altLang="en-US" smtClean="0"/>
              <a:t>Patterns and cores placed in by robotic device</a:t>
            </a:r>
          </a:p>
        </p:txBody>
      </p:sp>
      <p:sp>
        <p:nvSpPr>
          <p:cNvPr id="115717" name="Rectangle 5"/>
          <p:cNvSpPr>
            <a:spLocks noChangeArrowheads="1"/>
          </p:cNvSpPr>
          <p:nvPr/>
        </p:nvSpPr>
        <p:spPr bwMode="auto">
          <a:xfrm>
            <a:off x="2355850" y="4168776"/>
            <a:ext cx="14541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a:defRPr sz="2800" i="1">
                <a:solidFill>
                  <a:schemeClr val="tx1"/>
                </a:solidFill>
                <a:latin typeface="Times New Roman" panose="02020603050405020304" pitchFamily="18" charset="0"/>
              </a:defRPr>
            </a:lvl1pPr>
            <a:lvl2pPr marL="742950" indent="-285750">
              <a:defRPr sz="2800" i="1">
                <a:solidFill>
                  <a:schemeClr val="tx1"/>
                </a:solidFill>
                <a:latin typeface="Times New Roman" panose="02020603050405020304" pitchFamily="18" charset="0"/>
              </a:defRPr>
            </a:lvl2pPr>
            <a:lvl3pPr marL="1143000" indent="-228600">
              <a:defRPr sz="2800" i="1">
                <a:solidFill>
                  <a:schemeClr val="tx1"/>
                </a:solidFill>
                <a:latin typeface="Times New Roman" panose="02020603050405020304" pitchFamily="18" charset="0"/>
              </a:defRPr>
            </a:lvl3pPr>
            <a:lvl4pPr marL="1600200" indent="-228600">
              <a:defRPr sz="2800" i="1">
                <a:solidFill>
                  <a:schemeClr val="tx1"/>
                </a:solidFill>
                <a:latin typeface="Times New Roman" panose="02020603050405020304" pitchFamily="18" charset="0"/>
              </a:defRPr>
            </a:lvl4pPr>
            <a:lvl5pPr marL="2057400" indent="-228600">
              <a:defRPr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i="1">
                <a:solidFill>
                  <a:schemeClr val="tx1"/>
                </a:solidFill>
                <a:latin typeface="Times New Roman" panose="02020603050405020304" pitchFamily="18" charset="0"/>
              </a:defRPr>
            </a:lvl9pPr>
          </a:lstStyle>
          <a:p>
            <a:pPr eaLnBrk="1" hangingPunct="1"/>
            <a:r>
              <a:rPr lang="en-US" altLang="en-US" sz="1800">
                <a:latin typeface="Arial" panose="020B0604020202020204" pitchFamily="34" charset="0"/>
                <a:cs typeface="Arial" panose="020B0604020202020204" pitchFamily="34" charset="0"/>
              </a:rPr>
              <a:t>Horizontal Molding Machine</a:t>
            </a:r>
          </a:p>
          <a:p>
            <a:pPr eaLnBrk="1" hangingPunct="1"/>
            <a:r>
              <a:rPr lang="en-US" altLang="en-US" sz="1800">
                <a:latin typeface="Arial" panose="020B0604020202020204" pitchFamily="34" charset="0"/>
                <a:cs typeface="Arial" panose="020B0604020202020204" pitchFamily="34" charset="0"/>
              </a:rPr>
              <a:t>video</a:t>
            </a:r>
          </a:p>
        </p:txBody>
      </p:sp>
    </p:spTree>
    <p:extLst>
      <p:ext uri="{BB962C8B-B14F-4D97-AF65-F5344CB8AC3E}">
        <p14:creationId xmlns:p14="http://schemas.microsoft.com/office/powerpoint/2010/main" val="268882057"/>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bwMode="auto">
          <a:xfrm>
            <a:off x="1801814" y="276226"/>
            <a:ext cx="8866187" cy="4857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058" tIns="41029" rIns="82058" bIns="41029" numCol="1" anchor="t" anchorCtr="0" compatLnSpc="1">
            <a:prstTxWarp prst="textNoShape">
              <a:avLst/>
            </a:prstTxWarp>
          </a:bodyPr>
          <a:lstStyle/>
          <a:p>
            <a:pPr eaLnBrk="1" hangingPunct="1">
              <a:spcBef>
                <a:spcPts val="538"/>
              </a:spcBef>
            </a:pPr>
            <a:r>
              <a:rPr lang="en-US" altLang="en-US" sz="3200"/>
              <a:t>Investment Casting (Lost Wax Process)</a:t>
            </a:r>
          </a:p>
        </p:txBody>
      </p:sp>
      <p:sp>
        <p:nvSpPr>
          <p:cNvPr id="116739" name="Rectangle 3"/>
          <p:cNvSpPr>
            <a:spLocks noGrp="1" noChangeArrowheads="1"/>
          </p:cNvSpPr>
          <p:nvPr>
            <p:ph type="body" idx="1"/>
          </p:nvPr>
        </p:nvSpPr>
        <p:spPr bwMode="auto">
          <a:xfrm>
            <a:off x="1979614" y="1143000"/>
            <a:ext cx="8232775" cy="49085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058" tIns="41029" rIns="82058" bIns="41029" numCol="1" anchor="t" anchorCtr="0" compatLnSpc="1">
            <a:prstTxWarp prst="textNoShape">
              <a:avLst/>
            </a:prstTxWarp>
          </a:bodyPr>
          <a:lstStyle/>
          <a:p>
            <a:pPr eaLnBrk="1" hangingPunct="1">
              <a:lnSpc>
                <a:spcPct val="110000"/>
              </a:lnSpc>
              <a:buFontTx/>
              <a:buNone/>
            </a:pPr>
            <a:r>
              <a:rPr lang="en-US" altLang="en-US" smtClean="0"/>
              <a:t>A pattern made of wax is coated with a refractory material to make mold, after which wax is melted away prior to pouring molten metal  </a:t>
            </a:r>
          </a:p>
          <a:p>
            <a:pPr eaLnBrk="1" hangingPunct="1">
              <a:lnSpc>
                <a:spcPct val="110000"/>
              </a:lnSpc>
            </a:pPr>
            <a:r>
              <a:rPr lang="en-US" altLang="en-US" smtClean="0"/>
              <a:t>"Investment" comes from a less familiar definition of "invest" - "to cover completely," which refers to coating of refractory material around wax pattern  </a:t>
            </a:r>
          </a:p>
          <a:p>
            <a:pPr eaLnBrk="1" hangingPunct="1">
              <a:lnSpc>
                <a:spcPct val="110000"/>
              </a:lnSpc>
            </a:pPr>
            <a:r>
              <a:rPr lang="en-US" altLang="en-US" smtClean="0"/>
              <a:t>It is a precision casting process - capable of producing castings of high accuracy and intricate detail  </a:t>
            </a:r>
          </a:p>
        </p:txBody>
      </p:sp>
      <p:sp>
        <p:nvSpPr>
          <p:cNvPr id="116740" name="Rectangle 4"/>
          <p:cNvSpPr>
            <a:spLocks noChangeArrowheads="1"/>
          </p:cNvSpPr>
          <p:nvPr/>
        </p:nvSpPr>
        <p:spPr bwMode="auto">
          <a:xfrm>
            <a:off x="5472114" y="6051551"/>
            <a:ext cx="1773237"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spAutoFit/>
          </a:bodyPr>
          <a:lstStyle>
            <a:lvl1pPr>
              <a:defRPr sz="2800" i="1">
                <a:solidFill>
                  <a:schemeClr val="tx1"/>
                </a:solidFill>
                <a:latin typeface="Times New Roman" panose="02020603050405020304" pitchFamily="18" charset="0"/>
              </a:defRPr>
            </a:lvl1pPr>
            <a:lvl2pPr marL="742950" indent="-285750">
              <a:defRPr sz="2800" i="1">
                <a:solidFill>
                  <a:schemeClr val="tx1"/>
                </a:solidFill>
                <a:latin typeface="Times New Roman" panose="02020603050405020304" pitchFamily="18" charset="0"/>
              </a:defRPr>
            </a:lvl2pPr>
            <a:lvl3pPr marL="1143000" indent="-228600">
              <a:defRPr sz="2800" i="1">
                <a:solidFill>
                  <a:schemeClr val="tx1"/>
                </a:solidFill>
                <a:latin typeface="Times New Roman" panose="02020603050405020304" pitchFamily="18" charset="0"/>
              </a:defRPr>
            </a:lvl3pPr>
            <a:lvl4pPr marL="1600200" indent="-228600">
              <a:defRPr sz="2800" i="1">
                <a:solidFill>
                  <a:schemeClr val="tx1"/>
                </a:solidFill>
                <a:latin typeface="Times New Roman" panose="02020603050405020304" pitchFamily="18" charset="0"/>
              </a:defRPr>
            </a:lvl4pPr>
            <a:lvl5pPr marL="2057400" indent="-228600">
              <a:defRPr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i="1">
                <a:solidFill>
                  <a:schemeClr val="tx1"/>
                </a:solidFill>
                <a:latin typeface="Times New Roman" panose="02020603050405020304" pitchFamily="18" charset="0"/>
              </a:defRPr>
            </a:lvl9pPr>
          </a:lstStyle>
          <a:p>
            <a:pPr eaLnBrk="1" hangingPunct="1"/>
            <a:r>
              <a:rPr lang="en-US" altLang="en-US" sz="1800">
                <a:latin typeface="Arial" panose="020B0604020202020204" pitchFamily="34" charset="0"/>
                <a:cs typeface="Arial" panose="020B0604020202020204" pitchFamily="34" charset="0"/>
                <a:hlinkClick r:id="rId2"/>
              </a:rPr>
              <a:t>Lost Wax Video</a:t>
            </a:r>
            <a:endParaRPr lang="en-US" altLang="en-US" sz="1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07573645"/>
      </p:ext>
    </p:extLst>
  </p:cSld>
  <p:clrMapOvr>
    <a:masterClrMapping/>
  </p:clrMapOvr>
  <p:transition advClick="0"/>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ME497 Class">
  <a:themeElements>
    <a:clrScheme name="">
      <a:dk1>
        <a:srgbClr val="000000"/>
      </a:dk1>
      <a:lt1>
        <a:srgbClr val="FFFFFF"/>
      </a:lt1>
      <a:dk2>
        <a:srgbClr val="081D58"/>
      </a:dk2>
      <a:lt2>
        <a:srgbClr val="081D58"/>
      </a:lt2>
      <a:accent1>
        <a:srgbClr val="081D58"/>
      </a:accent1>
      <a:accent2>
        <a:srgbClr val="006B61"/>
      </a:accent2>
      <a:accent3>
        <a:srgbClr val="FFFFFF"/>
      </a:accent3>
      <a:accent4>
        <a:srgbClr val="000000"/>
      </a:accent4>
      <a:accent5>
        <a:srgbClr val="AAABB4"/>
      </a:accent5>
      <a:accent6>
        <a:srgbClr val="006057"/>
      </a:accent6>
      <a:hlink>
        <a:srgbClr val="FE9B03"/>
      </a:hlink>
      <a:folHlink>
        <a:srgbClr val="081D58"/>
      </a:folHlink>
    </a:clrScheme>
    <a:fontScheme name="ME497 Clas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8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8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ME497 Clas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E497 Clas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E497 Clas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E497 Clas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E497 Clas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E497 Clas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E497 Clas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1249</TotalTime>
  <Words>2063</Words>
  <Application>Microsoft Office PowerPoint</Application>
  <PresentationFormat>Widescreen</PresentationFormat>
  <Paragraphs>121</Paragraphs>
  <Slides>29</Slides>
  <Notes>6</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29</vt:i4>
      </vt:variant>
    </vt:vector>
  </HeadingPairs>
  <TitlesOfParts>
    <vt:vector size="38" baseType="lpstr">
      <vt:lpstr>Arial</vt:lpstr>
      <vt:lpstr>Arial Black</vt:lpstr>
      <vt:lpstr>Calibri</vt:lpstr>
      <vt:lpstr>Calibri Light</vt:lpstr>
      <vt:lpstr>Symbol</vt:lpstr>
      <vt:lpstr>Times New Roman</vt:lpstr>
      <vt:lpstr>Wingdings</vt:lpstr>
      <vt:lpstr>Office Theme</vt:lpstr>
      <vt:lpstr>1_ME497 Class</vt:lpstr>
      <vt:lpstr>Lecture Class Slide Presentation 4-16-2020</vt:lpstr>
      <vt:lpstr>An Introduction to  Design for Manufacture (DFM)       Instructor:  Mike L. Philpott mphilpot@illinois.edu </vt:lpstr>
      <vt:lpstr>Primary Metal Casting Processes</vt:lpstr>
      <vt:lpstr>Die Casting</vt:lpstr>
      <vt:lpstr>Sand Casting – Patterns required</vt:lpstr>
      <vt:lpstr>PowerPoint Presentation</vt:lpstr>
      <vt:lpstr>PowerPoint Presentation</vt:lpstr>
      <vt:lpstr>Horizontal Automatic Sand Casting </vt:lpstr>
      <vt:lpstr>Investment Casting (Lost Wax Process)</vt:lpstr>
      <vt:lpstr>Permanent Mold Casting</vt:lpstr>
      <vt:lpstr>Product Design Considerations</vt:lpstr>
      <vt:lpstr>Draft</vt:lpstr>
      <vt:lpstr>Product Design Considerations - Cont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aPriori Technologies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Class Slide Presentation 3-23-2020</dc:title>
  <dc:creator>Mike Philpott</dc:creator>
  <cp:lastModifiedBy>Mike Philpott</cp:lastModifiedBy>
  <cp:revision>103</cp:revision>
  <dcterms:created xsi:type="dcterms:W3CDTF">2020-03-24T02:35:31Z</dcterms:created>
  <dcterms:modified xsi:type="dcterms:W3CDTF">2020-04-15T17:44:02Z</dcterms:modified>
</cp:coreProperties>
</file>